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537" r:id="rId2"/>
    <p:sldId id="538" r:id="rId3"/>
    <p:sldId id="543" r:id="rId4"/>
    <p:sldId id="435" r:id="rId5"/>
    <p:sldId id="456" r:id="rId6"/>
    <p:sldId id="455" r:id="rId7"/>
    <p:sldId id="459" r:id="rId8"/>
    <p:sldId id="534" r:id="rId9"/>
    <p:sldId id="544" r:id="rId10"/>
    <p:sldId id="460" r:id="rId11"/>
    <p:sldId id="545" r:id="rId12"/>
    <p:sldId id="501" r:id="rId13"/>
    <p:sldId id="503" r:id="rId14"/>
    <p:sldId id="446" r:id="rId15"/>
    <p:sldId id="547" r:id="rId16"/>
    <p:sldId id="511" r:id="rId17"/>
    <p:sldId id="539" r:id="rId18"/>
    <p:sldId id="447" r:id="rId19"/>
    <p:sldId id="546" r:id="rId20"/>
    <p:sldId id="439" r:id="rId21"/>
    <p:sldId id="541" r:id="rId22"/>
    <p:sldId id="548" r:id="rId23"/>
    <p:sldId id="504" r:id="rId24"/>
    <p:sldId id="528" r:id="rId25"/>
    <p:sldId id="440" r:id="rId26"/>
    <p:sldId id="530" r:id="rId27"/>
    <p:sldId id="448" r:id="rId28"/>
    <p:sldId id="443" r:id="rId29"/>
    <p:sldId id="450" r:id="rId30"/>
    <p:sldId id="529" r:id="rId31"/>
    <p:sldId id="509" r:id="rId32"/>
    <p:sldId id="520" r:id="rId33"/>
    <p:sldId id="505" r:id="rId34"/>
    <p:sldId id="508" r:id="rId35"/>
    <p:sldId id="516" r:id="rId36"/>
    <p:sldId id="518" r:id="rId37"/>
    <p:sldId id="525" r:id="rId38"/>
    <p:sldId id="512" r:id="rId39"/>
    <p:sldId id="513" r:id="rId40"/>
    <p:sldId id="515" r:id="rId41"/>
    <p:sldId id="500" r:id="rId4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97"/>
    <p:restoredTop sz="94694"/>
  </p:normalViewPr>
  <p:slideViewPr>
    <p:cSldViewPr snapToGrid="0">
      <p:cViewPr varScale="1">
        <p:scale>
          <a:sx n="81" d="100"/>
          <a:sy n="81" d="100"/>
        </p:scale>
        <p:origin x="216"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11.10.24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8</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24</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41</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5.png"/><Relationship Id="rId26" Type="http://schemas.openxmlformats.org/officeDocument/2006/relationships/image" Target="../media/image55.png"/><Relationship Id="rId3" Type="http://schemas.openxmlformats.org/officeDocument/2006/relationships/image" Target="../media/image50.png"/><Relationship Id="rId21" Type="http://schemas.openxmlformats.org/officeDocument/2006/relationships/image" Target="../media/image48.png"/><Relationship Id="rId12" Type="http://schemas.openxmlformats.org/officeDocument/2006/relationships/image" Target="../media/image59.png"/><Relationship Id="rId17" Type="http://schemas.openxmlformats.org/officeDocument/2006/relationships/image" Target="../media/image44.png"/><Relationship Id="rId25" Type="http://schemas.openxmlformats.org/officeDocument/2006/relationships/image" Target="../media/image54.png"/><Relationship Id="rId16" Type="http://schemas.openxmlformats.org/officeDocument/2006/relationships/image" Target="../media/image63.png"/><Relationship Id="rId20" Type="http://schemas.openxmlformats.org/officeDocument/2006/relationships/image" Target="../media/image47.png"/><Relationship Id="rId29" Type="http://schemas.openxmlformats.org/officeDocument/2006/relationships/image" Target="../media/image58.png"/><Relationship Id="rId1" Type="http://schemas.openxmlformats.org/officeDocument/2006/relationships/slideLayout" Target="../slideLayouts/slideLayout6.xml"/><Relationship Id="rId24" Type="http://schemas.openxmlformats.org/officeDocument/2006/relationships/image" Target="../media/image53.png"/><Relationship Id="rId5" Type="http://schemas.openxmlformats.org/officeDocument/2006/relationships/image" Target="../media/image41.png"/><Relationship Id="rId15" Type="http://schemas.openxmlformats.org/officeDocument/2006/relationships/image" Target="../media/image62.png"/><Relationship Id="rId23" Type="http://schemas.openxmlformats.org/officeDocument/2006/relationships/image" Target="../media/image52.png"/><Relationship Id="rId28" Type="http://schemas.openxmlformats.org/officeDocument/2006/relationships/image" Target="../media/image57.png"/><Relationship Id="rId19" Type="http://schemas.openxmlformats.org/officeDocument/2006/relationships/image" Target="../media/image46.png"/><Relationship Id="rId31" Type="http://schemas.openxmlformats.org/officeDocument/2006/relationships/image" Target="../media/image64.png"/><Relationship Id="rId4" Type="http://schemas.openxmlformats.org/officeDocument/2006/relationships/image" Target="../media/image51.png"/><Relationship Id="rId14" Type="http://schemas.openxmlformats.org/officeDocument/2006/relationships/image" Target="../media/image61.png"/><Relationship Id="rId22" Type="http://schemas.openxmlformats.org/officeDocument/2006/relationships/image" Target="../media/image49.png"/><Relationship Id="rId27" Type="http://schemas.openxmlformats.org/officeDocument/2006/relationships/image" Target="../media/image56.png"/><Relationship Id="rId30"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png"/><Relationship Id="rId4" Type="http://schemas.openxmlformats.org/officeDocument/2006/relationships/hyperlink" Target="https://catboost.ai/"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6.png"/><Relationship Id="rId5" Type="http://schemas.openxmlformats.org/officeDocument/2006/relationships/image" Target="../media/image1.png"/><Relationship Id="rId10" Type="http://schemas.openxmlformats.org/officeDocument/2006/relationships/image" Target="../media/image75.png"/><Relationship Id="rId4" Type="http://schemas.openxmlformats.org/officeDocument/2006/relationships/image" Target="../media/image68.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30.png"/><Relationship Id="rId4" Type="http://schemas.openxmlformats.org/officeDocument/2006/relationships/image" Target="../media/image72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a:bodyPr>
          <a:lstStyle/>
          <a:p>
            <a:r>
              <a:rPr lang="en-CH" dirty="0">
                <a:solidFill>
                  <a:srgbClr val="0070C0"/>
                </a:solidFill>
              </a:rPr>
              <a:t>Obtain a good classifier by combining many basic, weak classifiers with lim</a:t>
            </a:r>
            <a:r>
              <a:rPr lang="en-GB" dirty="0" err="1">
                <a:solidFill>
                  <a:srgbClr val="0070C0"/>
                </a:solidFill>
              </a:rPr>
              <a:t>i</a:t>
            </a:r>
            <a:r>
              <a:rPr lang="en-CH" dirty="0">
                <a:solidFill>
                  <a:srgbClr val="0070C0"/>
                </a:solidFill>
              </a:rPr>
              <a:t>ted amount of data</a:t>
            </a:r>
          </a:p>
          <a:p>
            <a:r>
              <a:rPr lang="en-CH" dirty="0">
                <a:solidFill>
                  <a:srgbClr val="0070C0"/>
                </a:solidFill>
              </a:rPr>
              <a:t>Weak classifiers have either a high bias and/or high variance</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21D5-837E-38C8-2C3B-95FF52CB7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90C79-937E-42D1-3570-AE77A6631FDE}"/>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C14040-8F81-7E90-1954-93A760520A9E}"/>
                  </a:ext>
                </a:extLst>
              </p:cNvPr>
              <p:cNvSpPr>
                <a:spLocks noGrp="1"/>
              </p:cNvSpPr>
              <p:nvPr>
                <p:ph idx="1"/>
              </p:nvPr>
            </p:nvSpPr>
            <p:spPr/>
            <p:txBody>
              <a:bodyPr>
                <a:normAutofit/>
              </a:bodyPr>
              <a:lstStyle/>
              <a:p>
                <a:r>
                  <a:rPr lang="en-CH" dirty="0">
                    <a:solidFill>
                      <a:srgbClr val="0070C0"/>
                    </a:solidFill>
                  </a:rPr>
                  <a:t>Bootstrap data items, train </a:t>
                </a:r>
                <a:r>
                  <a:rPr lang="en-GB" dirty="0">
                    <a:solidFill>
                      <a:srgbClr val="0070C0"/>
                    </a:solidFill>
                  </a:rPr>
                  <a:t>a </a:t>
                </a:r>
                <a:r>
                  <a:rPr lang="en-CH" dirty="0">
                    <a:solidFill>
                      <a:srgbClr val="0070C0"/>
                    </a:solidFill>
                  </a:rPr>
                  <a:t>base model on </a:t>
                </a:r>
                <a:r>
                  <a:rPr lang="en-GB" dirty="0">
                    <a:solidFill>
                      <a:srgbClr val="0070C0"/>
                    </a:solidFill>
                  </a:rPr>
                  <a:t>boot</a:t>
                </a:r>
                <a:r>
                  <a:rPr lang="en-CH" dirty="0">
                    <a:solidFill>
                      <a:srgbClr val="0070C0"/>
                    </a:solidFill>
                  </a:rPr>
                  <a:t>strapped data, repeat </a:t>
                </a:r>
                <a14:m>
                  <m:oMath xmlns:m="http://schemas.openxmlformats.org/officeDocument/2006/math">
                    <m:r>
                      <a:rPr lang="en-CH" i="1" dirty="0" smtClean="0">
                        <a:solidFill>
                          <a:srgbClr val="0070C0"/>
                        </a:solidFill>
                        <a:latin typeface="Cambria Math" panose="02040503050406030204" pitchFamily="18" charset="0"/>
                      </a:rPr>
                      <m:t>𝑁</m:t>
                    </m:r>
                  </m:oMath>
                </a14:m>
                <a:r>
                  <a:rPr lang="en-CH" dirty="0">
                    <a:solidFill>
                      <a:srgbClr val="0070C0"/>
                    </a:solidFill>
                  </a:rPr>
                  <a:t>-times. Average predictions for regression or take </a:t>
                </a:r>
                <a:r>
                  <a:rPr lang="en-GB" dirty="0">
                    <a:solidFill>
                      <a:srgbClr val="0070C0"/>
                    </a:solidFill>
                  </a:rPr>
                  <a:t>a</a:t>
                </a:r>
                <a:r>
                  <a:rPr lang="en-CH" dirty="0">
                    <a:solidFill>
                      <a:srgbClr val="0070C0"/>
                    </a:solidFill>
                  </a:rPr>
                  <a:t> majority vote for classification.</a:t>
                </a:r>
              </a:p>
              <a:p>
                <a:r>
                  <a:rPr lang="en-CH" dirty="0">
                    <a:solidFill>
                      <a:srgbClr val="0070C0"/>
                    </a:solidFill>
                  </a:rPr>
                  <a:t>Reduces variance but not bias</a:t>
                </a:r>
              </a:p>
              <a:p>
                <a:r>
                  <a:rPr lang="en-CH" dirty="0">
                    <a:solidFill>
                      <a:srgbClr val="0070C0"/>
                    </a:solidFill>
                  </a:rPr>
                  <a:t>Bootstrapped models are correlated, which is not optimal. In the Random Forest method, features are also sampled in each iteration, which reduces </a:t>
                </a:r>
                <a:r>
                  <a:rPr lang="en-GB" dirty="0">
                    <a:solidFill>
                      <a:srgbClr val="0070C0"/>
                    </a:solidFill>
                  </a:rPr>
                  <a:t>the </a:t>
                </a:r>
                <a:r>
                  <a:rPr lang="en-CH" dirty="0">
                    <a:solidFill>
                      <a:srgbClr val="0070C0"/>
                    </a:solidFill>
                  </a:rPr>
                  <a:t>correlation of base models.</a:t>
                </a:r>
              </a:p>
              <a:p>
                <a:pPr marL="0" indent="0">
                  <a:buNone/>
                </a:pPr>
                <a:endParaRPr lang="en-CH" dirty="0"/>
              </a:p>
            </p:txBody>
          </p:sp>
        </mc:Choice>
        <mc:Fallback xmlns="">
          <p:sp>
            <p:nvSpPr>
              <p:cNvPr id="3" name="Content Placeholder 2">
                <a:extLst>
                  <a:ext uri="{FF2B5EF4-FFF2-40B4-BE49-F238E27FC236}">
                    <a16:creationId xmlns:a16="http://schemas.microsoft.com/office/drawing/2014/main" id="{2DC14040-8F81-7E90-1954-93A760520A9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F8B2D3C-DF61-D906-5573-756A8D6F4C41}"/>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0E3CF0A-F658-680E-0ECC-30ADDC9A73D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36446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fontScale="92500"/>
          </a:bodyPr>
          <a:lstStyle/>
          <a:p>
            <a:r>
              <a:rPr lang="en-CH" dirty="0">
                <a:solidFill>
                  <a:srgbClr val="0070C0"/>
                </a:solidFill>
              </a:rPr>
              <a:t>In each iteration, the boosting method tries to correct the error of the previous iteration by focusing on the wrongly predicted data items. </a:t>
            </a:r>
          </a:p>
          <a:p>
            <a:r>
              <a:rPr lang="en-CH" dirty="0">
                <a:solidFill>
                  <a:srgbClr val="0070C0"/>
                </a:solidFill>
              </a:rPr>
              <a:t>The current base model corrects those misclassified data points and is added to </a:t>
            </a:r>
            <a:r>
              <a:rPr lang="en-GB" dirty="0">
                <a:solidFill>
                  <a:srgbClr val="0070C0"/>
                </a:solidFill>
              </a:rPr>
              <a:t>the </a:t>
            </a:r>
            <a:r>
              <a:rPr lang="en-CH" dirty="0">
                <a:solidFill>
                  <a:srgbClr val="0070C0"/>
                </a:solidFill>
              </a:rPr>
              <a:t>previous models with a weight that is inversely proportional to its error.</a:t>
            </a:r>
          </a:p>
          <a:p>
            <a:r>
              <a:rPr lang="en-CH" dirty="0">
                <a:solidFill>
                  <a:srgbClr val="0070C0"/>
                </a:solidFill>
              </a:rPr>
              <a:t>The boosting method can correct the bias of the base classifier.</a:t>
            </a:r>
          </a:p>
          <a:p>
            <a:r>
              <a:rPr lang="en-CH" dirty="0">
                <a:solidFill>
                  <a:srgbClr val="0070C0"/>
                </a:solidFill>
              </a:rPr>
              <a:t>AdaBoost implements the boosting algorithm for classification and regression.</a:t>
            </a:r>
          </a:p>
          <a:p>
            <a:r>
              <a:rPr lang="en-CH" dirty="0">
                <a:solidFill>
                  <a:srgbClr val="0070C0"/>
                </a:solidFill>
              </a:rPr>
              <a:t>Gradient boosting is a more general framework that includes boosting algorithms.</a:t>
            </a:r>
          </a:p>
          <a:p>
            <a:endParaRPr lang="en-CH" dirty="0">
              <a:solidFill>
                <a:srgbClr val="0070C0"/>
              </a:solidFill>
            </a:endParaRP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lnSpcReduction="200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pPr lvl="1"/>
            <a:r>
              <a:rPr lang="en-CH" dirty="0">
                <a:solidFill>
                  <a:srgbClr val="0070C0"/>
                </a:solidFill>
              </a:rPr>
              <a:t>Callbacks, checkpoints, e</a:t>
            </a:r>
            <a:r>
              <a:rPr lang="en-GB" dirty="0" err="1">
                <a:solidFill>
                  <a:srgbClr val="0070C0"/>
                </a:solidFill>
              </a:rPr>
              <a:t>ar</a:t>
            </a:r>
            <a:r>
              <a:rPr lang="en-CH" dirty="0">
                <a:solidFill>
                  <a:srgbClr val="0070C0"/>
                </a:solidFill>
              </a:rPr>
              <a:t>ly stopping, dropout (dart), incremental learning, configurable sampling, regularization, many losses and metrics, choice of algorithm, …</a:t>
            </a:r>
          </a:p>
          <a:p>
            <a:r>
              <a:rPr lang="en-CH" dirty="0">
                <a:solidFill>
                  <a:srgbClr val="0070C0"/>
                </a:solidFill>
              </a:rPr>
              <a:t>XGBoost provides robust and complementary results when compared to neural network models on tabular data</a:t>
            </a: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fontScale="85000" lnSpcReduction="20000"/>
              </a:bodyPr>
              <a:lstStyle/>
              <a:p>
                <a14:m>
                  <m:oMath xmlns:m="http://schemas.openxmlformats.org/officeDocument/2006/math">
                    <m:sSubSup>
                      <m:sSubSupPr>
                        <m:ctrlPr>
                          <a:rPr lang="fr-CH" sz="360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i="1">
                            <a:solidFill>
                              <a:srgbClr val="0070C0"/>
                            </a:solidFill>
                            <a:latin typeface="Cambria Math" panose="02040503050406030204" pitchFamily="18" charset="0"/>
                          </a:rPr>
                          <m:t>𝑖</m:t>
                        </m:r>
                      </m:sub>
                      <m:sup>
                        <m:r>
                          <a:rPr lang="fr-CH" sz="3600" i="1">
                            <a:solidFill>
                              <a:srgbClr val="0070C0"/>
                            </a:solidFill>
                            <a:latin typeface="Cambria Math" panose="02040503050406030204" pitchFamily="18" charset="0"/>
                          </a:rPr>
                          <m:t>𝑡</m:t>
                        </m:r>
                      </m:sup>
                    </m:sSubSup>
                    <m:r>
                      <a:rPr lang="fr-CH" sz="3600" i="1">
                        <a:solidFill>
                          <a:srgbClr val="0070C0"/>
                        </a:solidFill>
                        <a:latin typeface="Cambria Math" panose="02040503050406030204" pitchFamily="18" charset="0"/>
                      </a:rPr>
                      <m:t>=</m:t>
                    </m:r>
                    <m:nary>
                      <m:naryPr>
                        <m:chr m:val="∑"/>
                        <m:ctrlPr>
                          <a:rPr lang="fr-CH" sz="3600" i="1">
                            <a:solidFill>
                              <a:srgbClr val="0070C0"/>
                            </a:solidFill>
                            <a:latin typeface="Cambria Math" panose="02040503050406030204" pitchFamily="18" charset="0"/>
                            <a:ea typeface="Cambria Math" panose="02040503050406030204" pitchFamily="18" charset="0"/>
                          </a:rPr>
                        </m:ctrlPr>
                      </m:naryPr>
                      <m:sub>
                        <m:r>
                          <m:rPr>
                            <m:brk m:alnAt="23"/>
                          </m:rPr>
                          <a:rPr lang="fr-CH" sz="3600" i="1">
                            <a:solidFill>
                              <a:srgbClr val="0070C0"/>
                            </a:solidFill>
                            <a:latin typeface="Cambria Math" panose="02040503050406030204" pitchFamily="18" charset="0"/>
                            <a:ea typeface="Cambria Math" panose="02040503050406030204" pitchFamily="18" charset="0"/>
                          </a:rPr>
                          <m:t>𝑘</m:t>
                        </m:r>
                        <m:r>
                          <a:rPr lang="fr-CH" sz="3600" i="1">
                            <a:solidFill>
                              <a:srgbClr val="0070C0"/>
                            </a:solidFill>
                            <a:latin typeface="Cambria Math" panose="02040503050406030204" pitchFamily="18" charset="0"/>
                            <a:ea typeface="Cambria Math" panose="02040503050406030204" pitchFamily="18" charset="0"/>
                          </a:rPr>
                          <m:t>=1</m:t>
                        </m:r>
                      </m:sub>
                      <m:sup>
                        <m:r>
                          <a:rPr lang="fr-CH" sz="3600" b="0" i="1" smtClean="0">
                            <a:solidFill>
                              <a:srgbClr val="0070C0"/>
                            </a:solidFill>
                            <a:latin typeface="Cambria Math" panose="02040503050406030204" pitchFamily="18" charset="0"/>
                            <a:ea typeface="Cambria Math" panose="02040503050406030204" pitchFamily="18" charset="0"/>
                          </a:rPr>
                          <m:t>𝑡</m:t>
                        </m:r>
                      </m:sup>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b="0" i="1" smtClean="0">
                            <a:solidFill>
                              <a:srgbClr val="0070C0"/>
                            </a:solidFill>
                            <a:latin typeface="Cambria Math" panose="02040503050406030204" pitchFamily="18" charset="0"/>
                            <a:ea typeface="Cambria Math" panose="02040503050406030204" pitchFamily="18" charset="0"/>
                          </a:rPr>
                          <m:t>,</m:t>
                        </m:r>
                        <m:r>
                          <a:rPr lang="fr-CH" sz="3600" b="0" i="1" smtClean="0">
                            <a:solidFill>
                              <a:srgbClr val="0070C0"/>
                            </a:solidFill>
                            <a:latin typeface="Cambria Math" panose="02040503050406030204" pitchFamily="18" charset="0"/>
                            <a:ea typeface="Cambria Math" panose="02040503050406030204" pitchFamily="18" charset="0"/>
                          </a:rPr>
                          <m:t>𝑡</m:t>
                        </m:r>
                        <m:r>
                          <a:rPr lang="fr-CH" sz="3600" b="0" i="1" smtClean="0">
                            <a:solidFill>
                              <a:srgbClr val="0070C0"/>
                            </a:solidFill>
                            <a:latin typeface="Cambria Math" panose="02040503050406030204" pitchFamily="18" charset="0"/>
                            <a:ea typeface="Cambria Math" panose="02040503050406030204" pitchFamily="18" charset="0"/>
                          </a:rPr>
                          <m:t>≤</m:t>
                        </m:r>
                        <m:r>
                          <a:rPr lang="fr-CH" sz="3600" b="0" i="1" smtClean="0">
                            <a:solidFill>
                              <a:srgbClr val="0070C0"/>
                            </a:solidFill>
                            <a:latin typeface="Cambria Math" panose="02040503050406030204" pitchFamily="18" charset="0"/>
                            <a:ea typeface="Cambria Math" panose="02040503050406030204" pitchFamily="18" charset="0"/>
                          </a:rPr>
                          <m:t>𝐾</m:t>
                        </m:r>
                        <m:r>
                          <a:rPr lang="fr-CH" sz="3600" b="0" i="1" smtClean="0">
                            <a:solidFill>
                              <a:srgbClr val="0070C0"/>
                            </a:solidFill>
                            <a:latin typeface="Cambria Math" panose="02040503050406030204" pitchFamily="18" charset="0"/>
                            <a:ea typeface="Cambria Math" panose="02040503050406030204" pitchFamily="18" charset="0"/>
                          </a:rPr>
                          <m:t>;  </m:t>
                        </m:r>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m:t>
                        </m:r>
                      </m:e>
                    </m:nary>
                  </m:oMath>
                </a14:m>
                <a:r>
                  <a:rPr lang="fr-CH" sz="3600" i="1" dirty="0">
                    <a:solidFill>
                      <a:srgbClr val="0070C0"/>
                    </a:solidFill>
                    <a:latin typeface="Cambria Math" panose="02040503050406030204" pitchFamily="18" charset="0"/>
                    <a:ea typeface="Cambria Math" panose="02040503050406030204" pitchFamily="18" charset="0"/>
                  </a:rPr>
                  <a:t> </a:t>
                </a:r>
                <a:r>
                  <a:rPr lang="fr-CH" sz="3600" dirty="0">
                    <a:solidFill>
                      <a:srgbClr val="0070C0"/>
                    </a:solidFill>
                    <a:latin typeface="Cambria Math" panose="02040503050406030204" pitchFamily="18" charset="0"/>
                    <a:ea typeface="Cambria Math" panose="02040503050406030204" pitchFamily="18" charset="0"/>
                  </a:rPr>
                  <a:t>base </a:t>
                </a:r>
                <a:r>
                  <a:rPr lang="fr-CH" sz="3600" dirty="0" err="1">
                    <a:solidFill>
                      <a:srgbClr val="0070C0"/>
                    </a:solidFill>
                    <a:latin typeface="Cambria Math" panose="02040503050406030204" pitchFamily="18" charset="0"/>
                    <a:ea typeface="Cambria Math" panose="02040503050406030204" pitchFamily="18" charset="0"/>
                  </a:rPr>
                  <a:t>tree</a:t>
                </a:r>
                <a:r>
                  <a:rPr lang="fr-CH" sz="3600" dirty="0">
                    <a:solidFill>
                      <a:srgbClr val="0070C0"/>
                    </a:solidFill>
                    <a:latin typeface="Cambria Math" panose="02040503050406030204" pitchFamily="18" charset="0"/>
                    <a:ea typeface="Cambria Math" panose="02040503050406030204" pitchFamily="18" charset="0"/>
                  </a:rPr>
                  <a:t> classifier</a:t>
                </a:r>
                <a:br>
                  <a:rPr lang="fr-CH" sz="3600" dirty="0">
                    <a:solidFill>
                      <a:srgbClr val="0070C0"/>
                    </a:solidFill>
                    <a:latin typeface="Cambria Math" panose="02040503050406030204" pitchFamily="18" charset="0"/>
                    <a:ea typeface="Cambria Math" panose="02040503050406030204" pitchFamily="18" charset="0"/>
                  </a:rPr>
                </a:br>
                <a:endParaRPr lang="en-CH" sz="3600" dirty="0">
                  <a:solidFill>
                    <a:srgbClr val="0070C0"/>
                  </a:solidFill>
                </a:endParaRPr>
              </a:p>
              <a:p>
                <a:r>
                  <a:rPr lang="en-CH" sz="3600" dirty="0">
                    <a:solidFill>
                      <a:srgbClr val="0070C0"/>
                    </a:solidFill>
                  </a:rPr>
                  <a:t>Boosting algo: fit tree to error </a:t>
                </a:r>
                <a14:m>
                  <m:oMath xmlns:m="http://schemas.openxmlformats.org/officeDocument/2006/math">
                    <m:sSub>
                      <m:sSubPr>
                        <m:ctrlPr>
                          <a:rPr lang="fr-CH" sz="3600" b="0" i="1" smtClean="0">
                            <a:solidFill>
                              <a:srgbClr val="0070C0"/>
                            </a:solidFill>
                            <a:latin typeface="Cambria Math" panose="02040503050406030204" pitchFamily="18" charset="0"/>
                          </a:rPr>
                        </m:ctrlPr>
                      </m:sSubPr>
                      <m:e>
                        <m:r>
                          <a:rPr lang="fr-CH" sz="3600" b="0" i="1" smtClean="0">
                            <a:solidFill>
                              <a:srgbClr val="0070C0"/>
                            </a:solidFill>
                            <a:latin typeface="Cambria Math" panose="02040503050406030204" pitchFamily="18" charset="0"/>
                          </a:rPr>
                          <m:t>𝑦</m:t>
                        </m:r>
                      </m:e>
                      <m:sub>
                        <m:r>
                          <a:rPr lang="fr-CH" sz="3600" b="0" i="1" smtClean="0">
                            <a:solidFill>
                              <a:srgbClr val="0070C0"/>
                            </a:solidFill>
                            <a:latin typeface="Cambria Math" panose="02040503050406030204" pitchFamily="18" charset="0"/>
                          </a:rPr>
                          <m:t>𝑖</m:t>
                        </m:r>
                      </m:sub>
                    </m:sSub>
                    <m:r>
                      <a:rPr lang="fr-CH" sz="3600" b="0" i="1" smtClean="0">
                        <a:solidFill>
                          <a:srgbClr val="0070C0"/>
                        </a:solidFill>
                        <a:latin typeface="Cambria Math" panose="02040503050406030204" pitchFamily="18" charset="0"/>
                      </a:rPr>
                      <m:t>−</m:t>
                    </m:r>
                    <m:sSubSup>
                      <m:sSubSupPr>
                        <m:ctrlPr>
                          <a:rPr lang="fr-CH" sz="3600" b="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b="0" i="1" smtClean="0">
                            <a:solidFill>
                              <a:srgbClr val="0070C0"/>
                            </a:solidFill>
                            <a:latin typeface="Cambria Math" panose="02040503050406030204" pitchFamily="18" charset="0"/>
                          </a:rPr>
                          <m:t>𝑖</m:t>
                        </m:r>
                      </m:sub>
                      <m:sup>
                        <m:r>
                          <a:rPr lang="fr-CH" sz="3600" b="0" i="1" smtClean="0">
                            <a:solidFill>
                              <a:srgbClr val="0070C0"/>
                            </a:solidFill>
                            <a:latin typeface="Cambria Math" panose="02040503050406030204" pitchFamily="18" charset="0"/>
                          </a:rPr>
                          <m:t>𝑡</m:t>
                        </m:r>
                        <m:r>
                          <a:rPr lang="fr-CH" sz="3600" b="0" i="1" smtClean="0">
                            <a:solidFill>
                              <a:srgbClr val="0070C0"/>
                            </a:solidFill>
                            <a:latin typeface="Cambria Math" panose="02040503050406030204" pitchFamily="18" charset="0"/>
                          </a:rPr>
                          <m:t>−1</m:t>
                        </m:r>
                      </m:sup>
                    </m:sSubSup>
                    <m:r>
                      <a:rPr lang="fr-CH" sz="3600" b="0" i="1" smtClean="0">
                        <a:solidFill>
                          <a:srgbClr val="0070C0"/>
                        </a:solidFill>
                        <a:latin typeface="Cambria Math" panose="02040503050406030204" pitchFamily="18" charset="0"/>
                      </a:rPr>
                      <m:t> </m:t>
                    </m:r>
                  </m:oMath>
                </a14:m>
                <a:r>
                  <a:rPr lang="en-CH" sz="3600" dirty="0">
                    <a:solidFill>
                      <a:srgbClr val="0070C0"/>
                    </a:solidFill>
                  </a:rPr>
                  <a:t>of previous iteration:</a:t>
                </a:r>
                <a:br>
                  <a:rPr lang="en-CH" sz="3600" dirty="0">
                    <a:solidFill>
                      <a:srgbClr val="0070C0"/>
                    </a:solidFill>
                  </a:rPr>
                </a:br>
                <a:endParaRPr lang="en-CH" sz="3600" dirty="0">
                  <a:solidFill>
                    <a:srgbClr val="0070C0"/>
                  </a:solidFill>
                </a:endParaRPr>
              </a:p>
              <a:p>
                <a:pPr marL="457200" lvl="1" indent="0">
                  <a:buNone/>
                </a:pPr>
                <a14:m>
                  <m:oMathPara xmlns:m="http://schemas.openxmlformats.org/officeDocument/2006/math">
                    <m:oMathParaPr>
                      <m:jc m:val="centerGroup"/>
                    </m:oMathParaPr>
                    <m:oMath xmlns:m="http://schemas.openxmlformats.org/officeDocument/2006/math">
                      <m:sSup>
                        <m:sSupPr>
                          <m:ctrlPr>
                            <a:rPr lang="en-CH" sz="3200" i="1" smtClean="0">
                              <a:solidFill>
                                <a:srgbClr val="0070C0"/>
                              </a:solidFill>
                              <a:latin typeface="Cambria Math" panose="02040503050406030204" pitchFamily="18" charset="0"/>
                              <a:ea typeface="Cambria Math" panose="02040503050406030204" pitchFamily="18" charset="0"/>
                            </a:rPr>
                          </m:ctrlPr>
                        </m:sSupPr>
                        <m:e>
                          <m:r>
                            <a:rPr lang="en-CH" sz="3200" i="1">
                              <a:solidFill>
                                <a:srgbClr val="0070C0"/>
                              </a:solidFill>
                              <a:latin typeface="Cambria Math" panose="02040503050406030204" pitchFamily="18" charset="0"/>
                              <a:ea typeface="Cambria Math" panose="02040503050406030204" pitchFamily="18" charset="0"/>
                            </a:rPr>
                            <m:t>ℒ</m:t>
                          </m:r>
                        </m:e>
                        <m:sup>
                          <m:r>
                            <a:rPr lang="fr-CH" sz="3200" b="0" i="1" smtClean="0">
                              <a:solidFill>
                                <a:srgbClr val="0070C0"/>
                              </a:solidFill>
                              <a:latin typeface="Cambria Math" panose="02040503050406030204" pitchFamily="18" charset="0"/>
                              <a:ea typeface="Cambria Math" panose="02040503050406030204" pitchFamily="18" charset="0"/>
                            </a:rPr>
                            <m:t>𝑡</m:t>
                          </m:r>
                        </m:sup>
                      </m:sSup>
                      <m:d>
                        <m:dPr>
                          <m:ctrlPr>
                            <a:rPr lang="en-CH" sz="3200" i="1" smtClean="0">
                              <a:solidFill>
                                <a:srgbClr val="0070C0"/>
                              </a:solidFill>
                              <a:latin typeface="Cambria Math" panose="02040503050406030204" pitchFamily="18" charset="0"/>
                              <a:ea typeface="Cambria Math" panose="02040503050406030204" pitchFamily="18" charset="0"/>
                            </a:rPr>
                          </m:ctrlPr>
                        </m:dPr>
                        <m:e>
                          <m:sSubSup>
                            <m:sSubSupPr>
                              <m:ctrlPr>
                                <a:rPr lang="fr-CH" sz="3200" i="1">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up>
                              <m:r>
                                <a:rPr lang="fr-CH" sz="3200" i="1">
                                  <a:solidFill>
                                    <a:srgbClr val="0070C0"/>
                                  </a:solidFill>
                                  <a:latin typeface="Cambria Math" panose="02040503050406030204" pitchFamily="18" charset="0"/>
                                </a:rPr>
                                <m:t>𝑡</m:t>
                              </m:r>
                              <m:r>
                                <a:rPr lang="fr-CH" sz="3200" i="1">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r>
                        <a:rPr lang="fr-CH" sz="3200" b="0" i="1" smtClean="0">
                          <a:solidFill>
                            <a:srgbClr val="0070C0"/>
                          </a:solidFill>
                          <a:latin typeface="Cambria Math" panose="02040503050406030204" pitchFamily="18" charset="0"/>
                          <a:ea typeface="Cambria Math" panose="02040503050406030204" pitchFamily="18" charset="0"/>
                        </a:rPr>
                        <m:t>=</m:t>
                      </m:r>
                      <m:nary>
                        <m:naryPr>
                          <m:chr m:val="∑"/>
                          <m:ctrlPr>
                            <a:rPr lang="fr-CH" sz="3200" b="0" i="1" smtClean="0">
                              <a:solidFill>
                                <a:srgbClr val="0070C0"/>
                              </a:solidFill>
                              <a:latin typeface="Cambria Math" panose="02040503050406030204" pitchFamily="18" charset="0"/>
                              <a:ea typeface="Cambria Math" panose="02040503050406030204" pitchFamily="18" charset="0"/>
                            </a:rPr>
                          </m:ctrlPr>
                        </m:naryPr>
                        <m:sub>
                          <m:r>
                            <m:rPr>
                              <m:brk m:alnAt="23"/>
                            </m:rPr>
                            <a:rPr lang="fr-CH" sz="3200" b="0" i="1" smtClean="0">
                              <a:solidFill>
                                <a:srgbClr val="0070C0"/>
                              </a:solidFill>
                              <a:latin typeface="Cambria Math" panose="02040503050406030204" pitchFamily="18" charset="0"/>
                              <a:ea typeface="Cambria Math" panose="02040503050406030204" pitchFamily="18" charset="0"/>
                            </a:rPr>
                            <m:t>𝑖</m:t>
                          </m:r>
                          <m:r>
                            <a:rPr lang="fr-CH" sz="3200" b="0" i="1" smtClean="0">
                              <a:solidFill>
                                <a:srgbClr val="0070C0"/>
                              </a:solidFill>
                              <a:latin typeface="Cambria Math" panose="02040503050406030204" pitchFamily="18" charset="0"/>
                              <a:ea typeface="Cambria Math" panose="02040503050406030204" pitchFamily="18" charset="0"/>
                            </a:rPr>
                            <m:t>=1</m:t>
                          </m:r>
                        </m:sub>
                        <m:sup>
                          <m:r>
                            <a:rPr lang="fr-CH" sz="3200" b="0" i="1" smtClean="0">
                              <a:solidFill>
                                <a:srgbClr val="0070C0"/>
                              </a:solidFill>
                              <a:latin typeface="Cambria Math" panose="02040503050406030204" pitchFamily="18" charset="0"/>
                              <a:ea typeface="Cambria Math" panose="02040503050406030204" pitchFamily="18" charset="0"/>
                            </a:rPr>
                            <m:t>𝑁</m:t>
                          </m:r>
                        </m:sup>
                        <m:e>
                          <m:r>
                            <a:rPr lang="fr-CH" sz="3200" b="0" i="1" smtClean="0">
                              <a:solidFill>
                                <a:srgbClr val="0070C0"/>
                              </a:solidFill>
                              <a:latin typeface="Cambria Math" panose="02040503050406030204" pitchFamily="18" charset="0"/>
                              <a:ea typeface="Cambria Math" panose="02040503050406030204" pitchFamily="18" charset="0"/>
                            </a:rPr>
                            <m:t>𝑙</m:t>
                          </m:r>
                          <m:d>
                            <m:dPr>
                              <m:ctrlPr>
                                <a:rPr lang="fr-CH" sz="3200" b="0" i="1" smtClean="0">
                                  <a:solidFill>
                                    <a:srgbClr val="0070C0"/>
                                  </a:solidFill>
                                  <a:latin typeface="Cambria Math" panose="02040503050406030204" pitchFamily="18" charset="0"/>
                                  <a:ea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𝑦</m:t>
                                  </m:r>
                                </m:e>
                                <m:sub>
                                  <m:r>
                                    <a:rPr lang="fr-CH" sz="3200" b="0" i="1" smtClean="0">
                                      <a:solidFill>
                                        <a:srgbClr val="0070C0"/>
                                      </a:solidFill>
                                      <a:latin typeface="Cambria Math" panose="02040503050406030204" pitchFamily="18" charset="0"/>
                                    </a:rPr>
                                    <m:t>𝑖</m:t>
                                  </m:r>
                                </m:sub>
                              </m:sSub>
                              <m:r>
                                <a:rPr lang="fr-CH" sz="3200" b="0" i="1" smtClean="0">
                                  <a:solidFill>
                                    <a:srgbClr val="0070C0"/>
                                  </a:solidFill>
                                  <a:latin typeface="Cambria Math" panose="02040503050406030204" pitchFamily="18" charset="0"/>
                                </a:rPr>
                                <m:t>,</m:t>
                              </m:r>
                              <m:sSubSup>
                                <m:sSubSupPr>
                                  <m:ctrlPr>
                                    <a:rPr lang="fr-CH" sz="3200" b="0" i="1" smtClean="0">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b="0" i="1" smtClean="0">
                                      <a:solidFill>
                                        <a:srgbClr val="0070C0"/>
                                      </a:solidFill>
                                      <a:latin typeface="Cambria Math" panose="02040503050406030204" pitchFamily="18" charset="0"/>
                                    </a:rPr>
                                    <m:t>𝑖</m:t>
                                  </m:r>
                                </m:sub>
                                <m:sup>
                                  <m:r>
                                    <a:rPr lang="fr-CH" sz="3200" b="0" i="1" smtClean="0">
                                      <a:solidFill>
                                        <a:srgbClr val="0070C0"/>
                                      </a:solidFill>
                                      <a:latin typeface="Cambria Math" panose="02040503050406030204" pitchFamily="18" charset="0"/>
                                    </a:rPr>
                                    <m:t>𝑡</m:t>
                                  </m:r>
                                  <m:r>
                                    <a:rPr lang="fr-CH" sz="3200" b="0" i="1" smtClean="0">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𝑓</m:t>
                                  </m:r>
                                </m:e>
                                <m:sub>
                                  <m:r>
                                    <a:rPr lang="fr-CH" sz="3200" b="0" i="1" smtClean="0">
                                      <a:solidFill>
                                        <a:srgbClr val="0070C0"/>
                                      </a:solidFill>
                                      <a:latin typeface="Cambria Math" panose="02040503050406030204" pitchFamily="18" charset="0"/>
                                    </a:rPr>
                                    <m:t>𝑡</m:t>
                                  </m:r>
                                </m:sub>
                              </m:sSub>
                              <m:d>
                                <m:dPr>
                                  <m:ctrlPr>
                                    <a:rPr lang="fr-CH" sz="3200" b="0" i="1" smtClean="0">
                                      <a:solidFill>
                                        <a:srgbClr val="0070C0"/>
                                      </a:solidFill>
                                      <a:latin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1" i="1" smtClean="0">
                                          <a:solidFill>
                                            <a:srgbClr val="0070C0"/>
                                          </a:solidFill>
                                          <a:latin typeface="Cambria Math" panose="02040503050406030204" pitchFamily="18" charset="0"/>
                                        </a:rPr>
                                        <m:t>𝒙</m:t>
                                      </m:r>
                                    </m:e>
                                    <m:sub>
                                      <m:r>
                                        <a:rPr lang="fr-CH" sz="3200" b="0" i="1" smtClean="0">
                                          <a:solidFill>
                                            <a:srgbClr val="0070C0"/>
                                          </a:solidFill>
                                          <a:latin typeface="Cambria Math" panose="02040503050406030204" pitchFamily="18" charset="0"/>
                                        </a:rPr>
                                        <m:t>𝑖</m:t>
                                      </m:r>
                                    </m:sub>
                                  </m:sSub>
                                </m:e>
                              </m:d>
                            </m:e>
                          </m:d>
                          <m:r>
                            <a:rPr lang="fr-CH" sz="3200" b="0" i="1" smtClean="0">
                              <a:solidFill>
                                <a:srgbClr val="0070C0"/>
                              </a:solidFill>
                              <a:latin typeface="Cambria Math" panose="02040503050406030204" pitchFamily="18" charset="0"/>
                              <a:ea typeface="Cambria Math" panose="02040503050406030204" pitchFamily="18" charset="0"/>
                            </a:rPr>
                            <m:t>+</m:t>
                          </m:r>
                        </m:e>
                      </m:nary>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oMath>
                    <m:oMath xmlns:m="http://schemas.openxmlformats.org/officeDocument/2006/math">
                      <m:r>
                        <a:rPr lang="fr-CH" sz="3200" b="0" i="1" smtClean="0">
                          <a:solidFill>
                            <a:srgbClr val="0070C0"/>
                          </a:solidFill>
                          <a:latin typeface="Cambria Math" panose="02040503050406030204" pitchFamily="18" charset="0"/>
                        </a:rPr>
                        <m:t> </m:t>
                      </m:r>
                    </m:oMath>
                  </m:oMathPara>
                </a14:m>
                <a:endParaRPr lang="fr-CH" sz="3200" dirty="0">
                  <a:solidFill>
                    <a:srgbClr val="0070C0"/>
                  </a:solidFill>
                </a:endParaRPr>
              </a:p>
              <a:p>
                <a:pPr lvl="1"/>
                <a:r>
                  <a:rPr lang="en-CH" sz="3200" dirty="0">
                    <a:solidFill>
                      <a:srgbClr val="0070C0"/>
                    </a:solidFill>
                  </a:rPr>
                  <a:t>loss function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oMath>
                </a14:m>
                <a:r>
                  <a:rPr lang="en-CH" sz="3200" dirty="0">
                    <a:solidFill>
                      <a:srgbClr val="0070C0"/>
                    </a:solidFill>
                  </a:rPr>
                  <a:t> (e.g. square loss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r>
                      <a:rPr lang="fr-CH" sz="3200" i="1">
                        <a:solidFill>
                          <a:srgbClr val="0070C0"/>
                        </a:solidFill>
                        <a:latin typeface="Cambria Math" panose="02040503050406030204" pitchFamily="18" charset="0"/>
                      </a:rPr>
                      <m:t>=</m:t>
                    </m:r>
                    <m:f>
                      <m:fPr>
                        <m:ctrlPr>
                          <a:rPr lang="fr-CH" sz="3200" i="1">
                            <a:solidFill>
                              <a:srgbClr val="0070C0"/>
                            </a:solidFill>
                            <a:latin typeface="Cambria Math" panose="02040503050406030204" pitchFamily="18" charset="0"/>
                          </a:rPr>
                        </m:ctrlPr>
                      </m:fPr>
                      <m:num>
                        <m:r>
                          <a:rPr lang="fr-CH" sz="3200" i="1">
                            <a:solidFill>
                              <a:srgbClr val="0070C0"/>
                            </a:solidFill>
                            <a:latin typeface="Cambria Math" panose="02040503050406030204" pitchFamily="18" charset="0"/>
                          </a:rPr>
                          <m:t>1</m:t>
                        </m:r>
                      </m:num>
                      <m:den>
                        <m:r>
                          <a:rPr lang="fr-CH" sz="3200" i="1">
                            <a:solidFill>
                              <a:srgbClr val="0070C0"/>
                            </a:solidFill>
                            <a:latin typeface="Cambria Math" panose="02040503050406030204" pitchFamily="18" charset="0"/>
                          </a:rPr>
                          <m:t>2</m:t>
                        </m:r>
                      </m:den>
                    </m:f>
                    <m:sSup>
                      <m:sSupPr>
                        <m:ctrlPr>
                          <a:rPr lang="fr-CH" sz="3200" i="1">
                            <a:solidFill>
                              <a:srgbClr val="0070C0"/>
                            </a:solidFill>
                            <a:latin typeface="Cambria Math" panose="02040503050406030204" pitchFamily="18" charset="0"/>
                          </a:rPr>
                        </m:ctrlPr>
                      </m:sSupPr>
                      <m:e>
                        <m:d>
                          <m:dPr>
                            <m:ctrlPr>
                              <a:rPr lang="fr-CH" sz="3200" i="1">
                                <a:solidFill>
                                  <a:srgbClr val="0070C0"/>
                                </a:solidFill>
                                <a:latin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e>
                      <m:sup>
                        <m:r>
                          <a:rPr lang="fr-CH" sz="3200" i="1">
                            <a:solidFill>
                              <a:srgbClr val="0070C0"/>
                            </a:solidFill>
                            <a:latin typeface="Cambria Math" panose="02040503050406030204" pitchFamily="18" charset="0"/>
                          </a:rPr>
                          <m:t>2</m:t>
                        </m:r>
                      </m:sup>
                    </m:sSup>
                  </m:oMath>
                </a14:m>
                <a:r>
                  <a:rPr lang="en-CH" sz="3200" dirty="0">
                    <a:solidFill>
                      <a:srgbClr val="0070C0"/>
                    </a:solidFill>
                  </a:rPr>
                  <a:t>)</a:t>
                </a:r>
              </a:p>
              <a:p>
                <a:pPr lvl="1"/>
                <a:r>
                  <a:rPr lang="fr-CH" sz="3200" dirty="0" err="1">
                    <a:solidFill>
                      <a:srgbClr val="0070C0"/>
                    </a:solidFill>
                    <a:ea typeface="Cambria Math" panose="02040503050406030204" pitchFamily="18" charset="0"/>
                  </a:rPr>
                  <a:t>regularization</a:t>
                </a:r>
                <a:r>
                  <a:rPr lang="fr-CH" sz="3200" dirty="0">
                    <a:solidFill>
                      <a:srgbClr val="0070C0"/>
                    </a:solidFill>
                    <a:ea typeface="Cambria Math" panose="02040503050406030204" pitchFamily="18" charset="0"/>
                  </a:rPr>
                  <a:t> </a:t>
                </a:r>
                <a:r>
                  <a:rPr lang="fr-CH" sz="3200" dirty="0" err="1">
                    <a:solidFill>
                      <a:srgbClr val="0070C0"/>
                    </a:solidFill>
                    <a:ea typeface="Cambria Math" panose="02040503050406030204" pitchFamily="18" charset="0"/>
                  </a:rPr>
                  <a:t>term</a:t>
                </a:r>
                <a:r>
                  <a:rPr lang="fr-CH" sz="3200" dirty="0">
                    <a:solidFill>
                      <a:srgbClr val="0070C0"/>
                    </a:solidFill>
                    <a:ea typeface="Cambria Math" panose="02040503050406030204" pitchFamily="18" charset="0"/>
                  </a:rPr>
                  <a:t> </a:t>
                </a:r>
                <a14:m>
                  <m:oMath xmlns:m="http://schemas.openxmlformats.org/officeDocument/2006/math">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r>
                          <a:rPr lang="fr-CH" sz="3200" i="1">
                            <a:solidFill>
                              <a:srgbClr val="0070C0"/>
                            </a:solidFill>
                            <a:latin typeface="Cambria Math" panose="02040503050406030204" pitchFamily="18" charset="0"/>
                            <a:ea typeface="Cambria Math" panose="02040503050406030204" pitchFamily="18" charset="0"/>
                          </a:rPr>
                          <m:t>𝑓</m:t>
                        </m:r>
                      </m:e>
                    </m:d>
                    <m:r>
                      <a:rPr lang="fr-CH" sz="3200" i="1">
                        <a:solidFill>
                          <a:srgbClr val="0070C0"/>
                        </a:solidFill>
                        <a:latin typeface="Cambria Math" panose="02040503050406030204" pitchFamily="18" charset="0"/>
                        <a:ea typeface="Cambria Math" panose="02040503050406030204" pitchFamily="18" charset="0"/>
                      </a:rPr>
                      <m:t>=</m:t>
                    </m:r>
                    <m:r>
                      <a:rPr lang="fr-CH" sz="3200" i="1">
                        <a:solidFill>
                          <a:srgbClr val="0070C0"/>
                        </a:solidFill>
                        <a:latin typeface="Cambria Math" panose="02040503050406030204" pitchFamily="18" charset="0"/>
                        <a:ea typeface="Cambria Math" panose="02040503050406030204" pitchFamily="18" charset="0"/>
                      </a:rPr>
                      <m:t>𝛾</m:t>
                    </m:r>
                    <m:r>
                      <a:rPr lang="fr-CH" sz="3200" i="1">
                        <a:solidFill>
                          <a:srgbClr val="0070C0"/>
                        </a:solidFill>
                        <a:latin typeface="Cambria Math" panose="02040503050406030204" pitchFamily="18" charset="0"/>
                        <a:ea typeface="Cambria Math" panose="02040503050406030204" pitchFamily="18" charset="0"/>
                      </a:rPr>
                      <m:t>𝑇</m:t>
                    </m:r>
                    <m:r>
                      <a:rPr lang="fr-CH" sz="3200" i="1">
                        <a:solidFill>
                          <a:srgbClr val="0070C0"/>
                        </a:solidFill>
                        <a:latin typeface="Cambria Math" panose="02040503050406030204" pitchFamily="18" charset="0"/>
                        <a:ea typeface="Cambria Math" panose="02040503050406030204" pitchFamily="18" charset="0"/>
                      </a:rPr>
                      <m:t>+</m:t>
                    </m:r>
                    <m:f>
                      <m:fPr>
                        <m:ctrlPr>
                          <a:rPr lang="fr-CH" sz="3200" i="1">
                            <a:solidFill>
                              <a:srgbClr val="0070C0"/>
                            </a:solidFill>
                            <a:latin typeface="Cambria Math" panose="02040503050406030204" pitchFamily="18" charset="0"/>
                            <a:ea typeface="Cambria Math" panose="02040503050406030204" pitchFamily="18" charset="0"/>
                          </a:rPr>
                        </m:ctrlPr>
                      </m:fPr>
                      <m:num>
                        <m:r>
                          <a:rPr lang="fr-CH" sz="3200" i="1">
                            <a:solidFill>
                              <a:srgbClr val="0070C0"/>
                            </a:solidFill>
                            <a:latin typeface="Cambria Math" panose="02040503050406030204" pitchFamily="18" charset="0"/>
                            <a:ea typeface="Cambria Math" panose="02040503050406030204" pitchFamily="18" charset="0"/>
                          </a:rPr>
                          <m:t>1</m:t>
                        </m:r>
                      </m:num>
                      <m:den>
                        <m:r>
                          <a:rPr lang="fr-CH" sz="3200" i="1">
                            <a:solidFill>
                              <a:srgbClr val="0070C0"/>
                            </a:solidFill>
                            <a:latin typeface="Cambria Math" panose="02040503050406030204" pitchFamily="18" charset="0"/>
                            <a:ea typeface="Cambria Math" panose="02040503050406030204" pitchFamily="18" charset="0"/>
                          </a:rPr>
                          <m:t>2</m:t>
                        </m:r>
                      </m:den>
                    </m:f>
                    <m:r>
                      <a:rPr lang="fr-CH" sz="3200" i="1">
                        <a:solidFill>
                          <a:srgbClr val="0070C0"/>
                        </a:solidFill>
                        <a:latin typeface="Cambria Math" panose="02040503050406030204" pitchFamily="18" charset="0"/>
                        <a:ea typeface="Cambria Math" panose="02040503050406030204" pitchFamily="18" charset="0"/>
                      </a:rPr>
                      <m:t>𝜆</m:t>
                    </m:r>
                    <m:nary>
                      <m:naryPr>
                        <m:chr m:val="∑"/>
                        <m:ctrlPr>
                          <a:rPr lang="fr-CH" sz="3200" i="1">
                            <a:solidFill>
                              <a:srgbClr val="0070C0"/>
                            </a:solidFill>
                            <a:latin typeface="Cambria Math" panose="02040503050406030204" pitchFamily="18" charset="0"/>
                            <a:ea typeface="Cambria Math" panose="02040503050406030204" pitchFamily="18" charset="0"/>
                          </a:rPr>
                        </m:ctrlPr>
                      </m:naryPr>
                      <m:sub>
                        <m:r>
                          <m:rPr>
                            <m:brk m:alnAt="23"/>
                          </m:rPr>
                          <a:rPr lang="fr-CH" sz="3200" i="1">
                            <a:solidFill>
                              <a:srgbClr val="0070C0"/>
                            </a:solidFill>
                            <a:latin typeface="Cambria Math" panose="02040503050406030204" pitchFamily="18" charset="0"/>
                            <a:ea typeface="Cambria Math" panose="02040503050406030204" pitchFamily="18" charset="0"/>
                          </a:rPr>
                          <m:t>𝑖</m:t>
                        </m:r>
                        <m:r>
                          <a:rPr lang="fr-CH" sz="3200" i="1">
                            <a:solidFill>
                              <a:srgbClr val="0070C0"/>
                            </a:solidFill>
                            <a:latin typeface="Cambria Math" panose="02040503050406030204" pitchFamily="18" charset="0"/>
                            <a:ea typeface="Cambria Math" panose="02040503050406030204" pitchFamily="18" charset="0"/>
                          </a:rPr>
                          <m:t>=1</m:t>
                        </m:r>
                      </m:sub>
                      <m:sup>
                        <m:r>
                          <a:rPr lang="fr-CH" sz="3200" i="1">
                            <a:solidFill>
                              <a:srgbClr val="0070C0"/>
                            </a:solidFill>
                            <a:latin typeface="Cambria Math" panose="02040503050406030204" pitchFamily="18" charset="0"/>
                            <a:ea typeface="Cambria Math" panose="02040503050406030204" pitchFamily="18" charset="0"/>
                          </a:rPr>
                          <m:t>𝑇</m:t>
                        </m:r>
                      </m:sup>
                      <m:e>
                        <m:sSubSup>
                          <m:sSubSupPr>
                            <m:ctrlPr>
                              <a:rPr lang="fr-CH" sz="3200" i="1">
                                <a:solidFill>
                                  <a:srgbClr val="0070C0"/>
                                </a:solidFill>
                                <a:latin typeface="Cambria Math" panose="02040503050406030204" pitchFamily="18" charset="0"/>
                                <a:ea typeface="Cambria Math" panose="02040503050406030204" pitchFamily="18" charset="0"/>
                              </a:rPr>
                            </m:ctrlPr>
                          </m:sSubSupPr>
                          <m:e>
                            <m:r>
                              <a:rPr lang="fr-CH" sz="3200" i="1">
                                <a:solidFill>
                                  <a:srgbClr val="0070C0"/>
                                </a:solidFill>
                                <a:latin typeface="Cambria Math" panose="02040503050406030204" pitchFamily="18" charset="0"/>
                                <a:ea typeface="Cambria Math" panose="02040503050406030204" pitchFamily="18" charset="0"/>
                              </a:rPr>
                              <m:t>𝑣</m:t>
                            </m:r>
                          </m:e>
                          <m:sub>
                            <m:r>
                              <a:rPr lang="fr-CH" sz="3200" i="1">
                                <a:solidFill>
                                  <a:srgbClr val="0070C0"/>
                                </a:solidFill>
                                <a:latin typeface="Cambria Math" panose="02040503050406030204" pitchFamily="18" charset="0"/>
                                <a:ea typeface="Cambria Math" panose="02040503050406030204" pitchFamily="18" charset="0"/>
                              </a:rPr>
                              <m:t>𝑖</m:t>
                            </m:r>
                          </m:sub>
                          <m:sup>
                            <m:r>
                              <a:rPr lang="fr-CH" sz="3200" i="1">
                                <a:solidFill>
                                  <a:srgbClr val="0070C0"/>
                                </a:solidFill>
                                <a:latin typeface="Cambria Math" panose="02040503050406030204" pitchFamily="18" charset="0"/>
                                <a:ea typeface="Cambria Math" panose="02040503050406030204" pitchFamily="18" charset="0"/>
                              </a:rPr>
                              <m:t>2</m:t>
                            </m:r>
                          </m:sup>
                        </m:sSubSup>
                      </m:e>
                    </m:nary>
                  </m:oMath>
                </a14:m>
                <a:endParaRPr lang="en-CH" sz="3200" dirty="0">
                  <a:solidFill>
                    <a:srgbClr val="0070C0"/>
                  </a:solidFill>
                </a:endParaRPr>
              </a:p>
              <a:p>
                <a:pPr lvl="2"/>
                <a14:m>
                  <m:oMath xmlns:m="http://schemas.openxmlformats.org/officeDocument/2006/math">
                    <m:r>
                      <a:rPr lang="fr-CH" sz="2800" i="1">
                        <a:solidFill>
                          <a:srgbClr val="0070C0"/>
                        </a:solidFill>
                        <a:latin typeface="Cambria Math" panose="02040503050406030204" pitchFamily="18" charset="0"/>
                        <a:ea typeface="Cambria Math" panose="02040503050406030204" pitchFamily="18" charset="0"/>
                      </a:rPr>
                      <m:t>𝑇</m:t>
                    </m:r>
                  </m:oMath>
                </a14:m>
                <a:r>
                  <a:rPr lang="en-CH" sz="2800" dirty="0">
                    <a:solidFill>
                      <a:srgbClr val="0070C0"/>
                    </a:solidFill>
                  </a:rPr>
                  <a:t>: number of leaves; </a:t>
                </a:r>
                <a14:m>
                  <m:oMath xmlns:m="http://schemas.openxmlformats.org/officeDocument/2006/math">
                    <m:r>
                      <a:rPr lang="fr-CH" sz="2800" b="1" i="1">
                        <a:solidFill>
                          <a:srgbClr val="0070C0"/>
                        </a:solidFill>
                        <a:latin typeface="Cambria Math" panose="02040503050406030204" pitchFamily="18" charset="0"/>
                        <a:ea typeface="Cambria Math" panose="02040503050406030204" pitchFamily="18" charset="0"/>
                      </a:rPr>
                      <m:t>𝒗</m:t>
                    </m:r>
                  </m:oMath>
                </a14:m>
                <a:r>
                  <a:rPr lang="en-CH" sz="2800" dirty="0">
                    <a:solidFill>
                      <a:srgbClr val="0070C0"/>
                    </a:solidFill>
                  </a:rPr>
                  <a:t>: values at leaves</a:t>
                </a: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1180" t="-20700" b="-1341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8571-65A9-DC50-121D-10EC60E6F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4E578-17A2-2F92-5BE1-4FE1EEC8EB4D}"/>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A3941C-4B8D-189B-9385-C75AC100C80B}"/>
                  </a:ext>
                </a:extLst>
              </p:cNvPr>
              <p:cNvSpPr>
                <a:spLocks noGrp="1"/>
              </p:cNvSpPr>
              <p:nvPr>
                <p:ph idx="1"/>
              </p:nvPr>
            </p:nvSpPr>
            <p:spPr>
              <a:xfrm>
                <a:off x="486005" y="1814051"/>
                <a:ext cx="11275072" cy="4351338"/>
              </a:xfrm>
            </p:spPr>
            <p:txBody>
              <a:bodyPr>
                <a:normAutofit fontScale="92500" lnSpcReduction="20000"/>
              </a:bodyPr>
              <a:lstStyle/>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dirty="0" smtClean="0">
                        <a:solidFill>
                          <a:srgbClr val="0070C0"/>
                        </a:solidFill>
                        <a:latin typeface="Cambria Math" panose="02040503050406030204" pitchFamily="18" charset="0"/>
                        <a:ea typeface="Cambria Math" panose="02040503050406030204" pitchFamily="18" charset="0"/>
                      </a:rPr>
                      <m:t>     </m:t>
                    </m:r>
                    <m:r>
                      <a:rPr lang="fr-CH" i="1" dirty="0"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i="1">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nary>
                          <m:naryPr>
                            <m:chr m:val="∑"/>
                            <m:ctrlPr>
                              <a:rPr lang="fr-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e>
                        </m:nary>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r>
                  <a:rPr lang="fr-CH" i="1" dirty="0">
                    <a:solidFill>
                      <a:srgbClr val="0070C0"/>
                    </a:solidFill>
                    <a:latin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dirty="0">
                    <a:solidFill>
                      <a:srgbClr val="0070C0"/>
                    </a:solidFill>
                  </a:rPr>
                </a:br>
                <a:br>
                  <a:rPr lang="fr-CH" dirty="0">
                    <a:solidFill>
                      <a:srgbClr val="0070C0"/>
                    </a:solidFill>
                  </a:rPr>
                </a:br>
                <a:br>
                  <a:rPr lang="fr-CH" dirty="0">
                    <a:solidFill>
                      <a:srgbClr val="0070C0"/>
                    </a:solidFill>
                  </a:rPr>
                </a:br>
                <a:endParaRPr lang="fr-CH" dirty="0">
                  <a:solidFill>
                    <a:srgbClr val="0070C0"/>
                  </a:solidFill>
                </a:endParaRPr>
              </a:p>
              <a:p>
                <a:pPr marL="457200" lvl="1" indent="0" algn="ctr">
                  <a:buNone/>
                </a:pP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03A3941C-4B8D-189B-9385-C75AC100C80B}"/>
                  </a:ext>
                </a:extLst>
              </p:cNvPr>
              <p:cNvSpPr>
                <a:spLocks noGrp="1" noRot="1" noChangeAspect="1" noMove="1" noResize="1" noEditPoints="1" noAdjustHandles="1" noChangeArrowheads="1" noChangeShapeType="1" noTextEdit="1"/>
              </p:cNvSpPr>
              <p:nvPr>
                <p:ph idx="1"/>
              </p:nvPr>
            </p:nvSpPr>
            <p:spPr>
              <a:xfrm>
                <a:off x="486005" y="1814051"/>
                <a:ext cx="11275072" cy="4351338"/>
              </a:xfrm>
              <a:blipFill>
                <a:blip r:embed="rId2"/>
                <a:stretch>
                  <a:fillRect l="-901"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F0480E2-297C-32E7-9691-9E4CE5085F2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9BC302-7800-0FA8-A795-4FF53A7CA60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8" name="Group 7">
            <a:extLst>
              <a:ext uri="{FF2B5EF4-FFF2-40B4-BE49-F238E27FC236}">
                <a16:creationId xmlns:a16="http://schemas.microsoft.com/office/drawing/2014/main" id="{BF522672-9450-832A-1A51-528D523812EE}"/>
              </a:ext>
            </a:extLst>
          </p:cNvPr>
          <p:cNvGrpSpPr/>
          <p:nvPr/>
        </p:nvGrpSpPr>
        <p:grpSpPr>
          <a:xfrm>
            <a:off x="4986770" y="4159934"/>
            <a:ext cx="4041227" cy="757691"/>
            <a:chOff x="5428204" y="4544342"/>
            <a:chExt cx="4041227" cy="757691"/>
          </a:xfrm>
        </p:grpSpPr>
        <p:sp>
          <p:nvSpPr>
            <p:cNvPr id="6" name="Left Brace 5">
              <a:extLst>
                <a:ext uri="{FF2B5EF4-FFF2-40B4-BE49-F238E27FC236}">
                  <a16:creationId xmlns:a16="http://schemas.microsoft.com/office/drawing/2014/main" id="{D440A241-3271-972F-B337-BA5C693FF722}"/>
                </a:ext>
              </a:extLst>
            </p:cNvPr>
            <p:cNvSpPr/>
            <p:nvPr/>
          </p:nvSpPr>
          <p:spPr>
            <a:xfrm rot="16200000">
              <a:off x="7327948" y="2644598"/>
              <a:ext cx="241739" cy="40412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263EBF-A0E5-4091-0B0A-EA8810DB33DC}"/>
                    </a:ext>
                  </a:extLst>
                </p:cNvPr>
                <p:cNvSpPr txBox="1"/>
                <p:nvPr/>
              </p:nvSpPr>
              <p:spPr>
                <a:xfrm>
                  <a:off x="6779467" y="4954630"/>
                  <a:ext cx="1338700"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000" i="1" smtClean="0">
                                <a:solidFill>
                                  <a:srgbClr val="0070C0"/>
                                </a:solidFill>
                                <a:latin typeface="Cambria Math" panose="02040503050406030204" pitchFamily="18" charset="0"/>
                                <a:ea typeface="Cambria Math" panose="02040503050406030204" pitchFamily="18" charset="0"/>
                              </a:rPr>
                            </m:ctrlPr>
                          </m:sSupPr>
                          <m:e>
                            <m:acc>
                              <m:accPr>
                                <m:chr m:val="̃"/>
                                <m:ctrlPr>
                                  <a:rPr lang="en-CH" sz="2000" i="1">
                                    <a:solidFill>
                                      <a:srgbClr val="0070C0"/>
                                    </a:solidFill>
                                    <a:latin typeface="Cambria Math" panose="02040503050406030204" pitchFamily="18" charset="0"/>
                                    <a:ea typeface="Cambria Math" panose="02040503050406030204" pitchFamily="18" charset="0"/>
                                  </a:rPr>
                                </m:ctrlPr>
                              </m:accPr>
                              <m:e>
                                <m:r>
                                  <a:rPr lang="en-CH" sz="2000" i="1">
                                    <a:solidFill>
                                      <a:srgbClr val="0070C0"/>
                                    </a:solidFill>
                                    <a:latin typeface="Cambria Math" panose="02040503050406030204" pitchFamily="18" charset="0"/>
                                    <a:ea typeface="Cambria Math" panose="02040503050406030204" pitchFamily="18" charset="0"/>
                                  </a:rPr>
                                  <m:t>ℒ</m:t>
                                </m:r>
                              </m:e>
                            </m:acc>
                          </m:e>
                          <m:sup>
                            <m:r>
                              <a:rPr lang="fr-CH" sz="2000" i="1">
                                <a:solidFill>
                                  <a:srgbClr val="0070C0"/>
                                </a:solidFill>
                                <a:latin typeface="Cambria Math" panose="02040503050406030204" pitchFamily="18" charset="0"/>
                                <a:ea typeface="Cambria Math" panose="02040503050406030204" pitchFamily="18" charset="0"/>
                              </a:rPr>
                              <m:t>𝑡</m:t>
                            </m:r>
                          </m:sup>
                        </m:sSup>
                        <m:d>
                          <m:dPr>
                            <m:ctrlPr>
                              <a:rPr lang="en-CH" sz="2000" i="1">
                                <a:solidFill>
                                  <a:srgbClr val="0070C0"/>
                                </a:solidFill>
                                <a:latin typeface="Cambria Math" panose="02040503050406030204" pitchFamily="18" charset="0"/>
                                <a:ea typeface="Cambria Math" panose="02040503050406030204" pitchFamily="18" charset="0"/>
                              </a:rPr>
                            </m:ctrlPr>
                          </m:dPr>
                          <m:e>
                            <m:sSub>
                              <m:sSubPr>
                                <m:ctrlPr>
                                  <a:rPr lang="fr-CH" sz="2000" i="1">
                                    <a:solidFill>
                                      <a:srgbClr val="0070C0"/>
                                    </a:solidFill>
                                    <a:latin typeface="Cambria Math" panose="02040503050406030204" pitchFamily="18" charset="0"/>
                                  </a:rPr>
                                </m:ctrlPr>
                              </m:sSubPr>
                              <m:e>
                                <m:sSubSup>
                                  <m:sSubSupPr>
                                    <m:ctrlPr>
                                      <a:rPr lang="fr-CH" sz="2000" i="1">
                                        <a:solidFill>
                                          <a:srgbClr val="0070C0"/>
                                        </a:solidFill>
                                        <a:latin typeface="Cambria Math" panose="02040503050406030204" pitchFamily="18" charset="0"/>
                                      </a:rPr>
                                    </m:ctrlPr>
                                  </m:sSubSupPr>
                                  <m:e>
                                    <m:acc>
                                      <m:accPr>
                                        <m:chr m:val="̂"/>
                                        <m:ctrlPr>
                                          <a:rPr lang="en-CH" sz="2000" i="1">
                                            <a:solidFill>
                                              <a:srgbClr val="0070C0"/>
                                            </a:solidFill>
                                            <a:latin typeface="Cambria Math" panose="02040503050406030204" pitchFamily="18" charset="0"/>
                                          </a:rPr>
                                        </m:ctrlPr>
                                      </m:accPr>
                                      <m:e>
                                        <m:r>
                                          <a:rPr lang="fr-CH" sz="2000" i="1">
                                            <a:solidFill>
                                              <a:srgbClr val="0070C0"/>
                                            </a:solidFill>
                                            <a:latin typeface="Cambria Math" panose="02040503050406030204" pitchFamily="18" charset="0"/>
                                          </a:rPr>
                                          <m:t>𝑦</m:t>
                                        </m:r>
                                      </m:e>
                                    </m:acc>
                                  </m:e>
                                  <m:sub>
                                    <m:r>
                                      <a:rPr lang="fr-CH" sz="2000" i="1">
                                        <a:solidFill>
                                          <a:srgbClr val="0070C0"/>
                                        </a:solidFill>
                                        <a:latin typeface="Cambria Math" panose="02040503050406030204" pitchFamily="18" charset="0"/>
                                      </a:rPr>
                                      <m:t>𝑖</m:t>
                                    </m:r>
                                  </m:sub>
                                  <m:sup>
                                    <m:r>
                                      <a:rPr lang="fr-CH" sz="2000" i="1">
                                        <a:solidFill>
                                          <a:srgbClr val="0070C0"/>
                                        </a:solidFill>
                                        <a:latin typeface="Cambria Math" panose="02040503050406030204" pitchFamily="18" charset="0"/>
                                      </a:rPr>
                                      <m:t>𝑡</m:t>
                                    </m:r>
                                    <m:r>
                                      <a:rPr lang="fr-CH" sz="2000" i="1">
                                        <a:solidFill>
                                          <a:srgbClr val="0070C0"/>
                                        </a:solidFill>
                                        <a:latin typeface="Cambria Math" panose="02040503050406030204" pitchFamily="18" charset="0"/>
                                      </a:rPr>
                                      <m:t>−1</m:t>
                                    </m:r>
                                  </m:sup>
                                </m:sSubSup>
                                <m:r>
                                  <a:rPr lang="fr-CH" sz="2000" b="0" i="1" smtClean="0">
                                    <a:solidFill>
                                      <a:srgbClr val="0070C0"/>
                                    </a:solidFill>
                                    <a:latin typeface="Cambria Math" panose="02040503050406030204" pitchFamily="18" charset="0"/>
                                    <a:ea typeface="Cambria Math" panose="02040503050406030204" pitchFamily="18" charset="0"/>
                                  </a:rPr>
                                  <m:t>,</m:t>
                                </m:r>
                                <m:r>
                                  <a:rPr lang="fr-CH" sz="2000" i="1">
                                    <a:solidFill>
                                      <a:srgbClr val="0070C0"/>
                                    </a:solidFill>
                                    <a:latin typeface="Cambria Math" panose="02040503050406030204" pitchFamily="18" charset="0"/>
                                  </a:rPr>
                                  <m:t>𝑓</m:t>
                                </m:r>
                              </m:e>
                              <m:sub>
                                <m:r>
                                  <a:rPr lang="fr-CH" sz="2000" i="1">
                                    <a:solidFill>
                                      <a:srgbClr val="0070C0"/>
                                    </a:solidFill>
                                    <a:latin typeface="Cambria Math" panose="02040503050406030204" pitchFamily="18" charset="0"/>
                                  </a:rPr>
                                  <m:t>𝑡</m:t>
                                </m:r>
                              </m:sub>
                            </m:sSub>
                          </m:e>
                        </m:d>
                      </m:oMath>
                    </m:oMathPara>
                  </a14:m>
                  <a:endParaRPr lang="en-CH" sz="2000" dirty="0"/>
                </a:p>
              </p:txBody>
            </p:sp>
          </mc:Choice>
          <mc:Fallback>
            <p:sp>
              <p:nvSpPr>
                <p:cNvPr id="7" name="TextBox 6">
                  <a:extLst>
                    <a:ext uri="{FF2B5EF4-FFF2-40B4-BE49-F238E27FC236}">
                      <a16:creationId xmlns:a16="http://schemas.microsoft.com/office/drawing/2014/main" id="{A8263EBF-A0E5-4091-0B0A-EA8810DB33DC}"/>
                    </a:ext>
                  </a:extLst>
                </p:cNvPr>
                <p:cNvSpPr txBox="1">
                  <a:spLocks noRot="1" noChangeAspect="1" noMove="1" noResize="1" noEditPoints="1" noAdjustHandles="1" noChangeArrowheads="1" noChangeShapeType="1" noTextEdit="1"/>
                </p:cNvSpPr>
                <p:nvPr/>
              </p:nvSpPr>
              <p:spPr>
                <a:xfrm>
                  <a:off x="6779467" y="4954630"/>
                  <a:ext cx="1338700" cy="347403"/>
                </a:xfrm>
                <a:prstGeom prst="rect">
                  <a:avLst/>
                </a:prstGeom>
                <a:blipFill>
                  <a:blip r:embed="rId4"/>
                  <a:stretch>
                    <a:fillRect l="-4717" t="-14286" b="-25000"/>
                  </a:stretch>
                </a:blipFill>
              </p:spPr>
              <p:txBody>
                <a:bodyPr/>
                <a:lstStyle/>
                <a:p>
                  <a:r>
                    <a:rPr lang="en-CH">
                      <a:noFill/>
                    </a:rPr>
                    <a:t> </a:t>
                  </a:r>
                </a:p>
              </p:txBody>
            </p:sp>
          </mc:Fallback>
        </mc:AlternateContent>
      </p:grpSp>
    </p:spTree>
    <p:extLst>
      <p:ext uri="{BB962C8B-B14F-4D97-AF65-F5344CB8AC3E}">
        <p14:creationId xmlns:p14="http://schemas.microsoft.com/office/powerpoint/2010/main" val="37900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1394813" y="1690688"/>
                <a:ext cx="9976709"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1394813" y="1690688"/>
                <a:ext cx="9976709" cy="4351338"/>
              </a:xfrm>
              <a:blipFill>
                <a:blip r:embed="rId2"/>
                <a:stretch>
                  <a:fillRect l="-101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6079062" y="3267868"/>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8714075" y="3451978"/>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7836638" y="469190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F6DC65C-0A67-AC2A-DCE4-AB521C63229F}"/>
                  </a:ext>
                </a:extLst>
              </p:cNvPr>
              <p:cNvSpPr txBox="1"/>
              <p:nvPr/>
            </p:nvSpPr>
            <p:spPr>
              <a:xfrm>
                <a:off x="4245230" y="4674285"/>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4245230" y="4674285"/>
                <a:ext cx="2711833" cy="1017586"/>
              </a:xfrm>
              <a:prstGeom prst="rect">
                <a:avLst/>
              </a:prstGeom>
              <a:blipFill>
                <a:blip r:embed="rId3"/>
                <a:stretch>
                  <a:fillRect t="-2469" r="-1869" b="-4938"/>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cxnSp>
        <p:nvCxnSpPr>
          <p:cNvPr id="15" name="Elbow Connector 14">
            <a:extLst>
              <a:ext uri="{FF2B5EF4-FFF2-40B4-BE49-F238E27FC236}">
                <a16:creationId xmlns:a16="http://schemas.microsoft.com/office/drawing/2014/main" id="{1AF45B62-1B00-B9DA-93F5-32398C087307}"/>
              </a:ext>
            </a:extLst>
          </p:cNvPr>
          <p:cNvCxnSpPr>
            <a:cxnSpLocks/>
          </p:cNvCxnSpPr>
          <p:nvPr/>
        </p:nvCxnSpPr>
        <p:spPr>
          <a:xfrm rot="5400000">
            <a:off x="7921795" y="4168978"/>
            <a:ext cx="114885" cy="18994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397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409903" y="1925994"/>
                <a:ext cx="11461531"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sub>
                                        <m:r>
                                          <a:rPr lang="fr-CH" b="0" i="1" smtClean="0">
                                            <a:solidFill>
                                              <a:srgbClr val="0070C0"/>
                                            </a:solidFill>
                                            <a:latin typeface="Cambria Math" panose="02040503050406030204" pitchFamily="18" charset="0"/>
                                          </a:rPr>
                                          <m:t> </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409903" y="1925994"/>
                <a:ext cx="11461531" cy="4351338"/>
              </a:xfrm>
              <a:blipFill>
                <a:blip r:embed="rId3"/>
                <a:stretch>
                  <a:fillRect l="-99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B766B44B-62E8-9EE2-EE2D-1A21E7DE562D}"/>
              </a:ext>
            </a:extLst>
          </p:cNvPr>
          <p:cNvSpPr/>
          <p:nvPr/>
        </p:nvSpPr>
        <p:spPr>
          <a:xfrm rot="16200000">
            <a:off x="5002844" y="3302286"/>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8810585" y="2573609"/>
            <a:ext cx="246994" cy="395131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8233477" y="473728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E214482-50E2-BF50-867A-150563A04D1F}"/>
                  </a:ext>
                </a:extLst>
              </p:cNvPr>
              <p:cNvSpPr txBox="1"/>
              <p:nvPr/>
            </p:nvSpPr>
            <p:spPr>
              <a:xfrm>
                <a:off x="3941299" y="4728477"/>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3941299" y="4728477"/>
                <a:ext cx="2755306" cy="1017586"/>
              </a:xfrm>
              <a:prstGeom prst="rect">
                <a:avLst/>
              </a:prstGeom>
              <a:blipFill>
                <a:blip r:embed="rId4"/>
                <a:stretch>
                  <a:fillRect l="-3211" t="-2469" r="-1835" b="-7407"/>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p:cNvCxnSpPr>
          <p:nvPr/>
        </p:nvCxnSpPr>
        <p:spPr>
          <a:xfrm rot="5400000">
            <a:off x="7937983" y="3928303"/>
            <a:ext cx="130650" cy="24872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93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0</m:t>
                                </m:r>
                              </m:sup>
                            </m:sSubSup>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𝑡</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func>
                  </m:oMath>
                </a14:m>
                <a:r>
                  <a:rPr lang="en-CH" dirty="0"/>
                  <a:t> </a:t>
                </a:r>
                <a:br>
                  <a:rPr lang="en-CH" dirty="0"/>
                </a:br>
                <a:br>
                  <a:rPr lang="en-CH" dirty="0"/>
                </a:b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sup>
                    </m:sSubSup>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𝐾</m:t>
                        </m:r>
                      </m:sup>
                    </m:sSubSup>
                  </m:oMath>
                </a14:m>
                <a:endParaRPr lang="en-CH" dirty="0"/>
              </a:p>
            </p:txBody>
          </p:sp>
        </mc:Choice>
        <mc:Fallback>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838200" y="1388533"/>
                <a:ext cx="10515600" cy="4788430"/>
              </a:xfrm>
            </p:spPr>
            <p:txBody>
              <a:bodyPr>
                <a:normAutofit fontScale="70000" lnSpcReduction="20000"/>
              </a:bodyPr>
              <a:lstStyle/>
              <a:p>
                <a:r>
                  <a:rPr lang="fr-CH" dirty="0">
                    <a:solidFill>
                      <a:srgbClr val="0070C0"/>
                    </a:solidFill>
                    <a:latin typeface="Cambria Math" panose="02040503050406030204" pitchFamily="18" charset="0"/>
                    <a:ea typeface="Cambria Math" panose="02040503050406030204" pitchFamily="18" charset="0"/>
                  </a:rPr>
                  <a:t>How </a:t>
                </a:r>
                <a:r>
                  <a:rPr lang="fr-CH" dirty="0" err="1">
                    <a:solidFill>
                      <a:srgbClr val="0070C0"/>
                    </a:solidFill>
                    <a:latin typeface="Cambria Math" panose="02040503050406030204" pitchFamily="18" charset="0"/>
                    <a:ea typeface="Cambria Math" panose="02040503050406030204" pitchFamily="18" charset="0"/>
                  </a:rPr>
                  <a:t>does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XGBoost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a:t>
                </a:r>
                <a:r>
                  <a:rPr lang="fr-CH" dirty="0">
                    <a:solidFill>
                      <a:srgbClr val="0070C0"/>
                    </a:solidFill>
                    <a:latin typeface="Cambria Math" panose="02040503050406030204" pitchFamily="18" charset="0"/>
                    <a:ea typeface="Cambria Math" panose="02040503050406030204" pitchFamily="18" charset="0"/>
                  </a:rPr>
                  <a:t> the optimal </a:t>
                </a:r>
                <a:r>
                  <a:rPr lang="fr-CH" dirty="0" err="1">
                    <a:solidFill>
                      <a:srgbClr val="0070C0"/>
                    </a:solidFill>
                    <a:latin typeface="Cambria Math" panose="02040503050406030204" pitchFamily="18" charset="0"/>
                    <a:ea typeface="Cambria Math" panose="02040503050406030204" pitchFamily="18" charset="0"/>
                  </a:rPr>
                  <a:t>tree</a:t>
                </a:r>
                <a:r>
                  <a:rPr lang="fr-CH" dirty="0">
                    <a:solidFill>
                      <a:srgbClr val="0070C0"/>
                    </a:solidFill>
                    <a:latin typeface="Cambria Math" panose="02040503050406030204" pitchFamily="18" charset="0"/>
                    <a:ea typeface="Cambria Math" panose="02040503050406030204" pitchFamily="18" charset="0"/>
                  </a:rPr>
                  <a:t>?</a:t>
                </a:r>
              </a:p>
              <a:p>
                <a:r>
                  <a:rPr lang="fr-CH" dirty="0" err="1">
                    <a:solidFill>
                      <a:srgbClr val="0070C0"/>
                    </a:solidFill>
                    <a:latin typeface="Cambria Math" panose="02040503050406030204" pitchFamily="18" charset="0"/>
                    <a:ea typeface="Cambria Math" panose="02040503050406030204" pitchFamily="18" charset="0"/>
                  </a:rPr>
                  <a:t>Let’s</a:t>
                </a:r>
                <a:r>
                  <a:rPr lang="fr-CH" dirty="0">
                    <a:solidFill>
                      <a:srgbClr val="0070C0"/>
                    </a:solidFill>
                    <a:latin typeface="Cambria Math" panose="02040503050406030204" pitchFamily="18" charset="0"/>
                    <a:ea typeface="Cambria Math" panose="02040503050406030204" pitchFamily="18" charset="0"/>
                  </a:rPr>
                  <a:t> assume the </a:t>
                </a:r>
                <a:r>
                  <a:rPr lang="fr-CH" dirty="0" err="1">
                    <a:solidFill>
                      <a:srgbClr val="0070C0"/>
                    </a:solidFill>
                    <a:latin typeface="Cambria Math" panose="02040503050406030204" pitchFamily="18" charset="0"/>
                    <a:ea typeface="Cambria Math" panose="02040503050406030204" pitchFamily="18" charset="0"/>
                  </a:rPr>
                  <a:t>tree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known</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𝑙𝑒𝑎𝑓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training set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br>
                  <a:rPr lang="fr-CH"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fr-CH" sz="260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𝑣</m:t>
                        </m:r>
                      </m:e>
                      <m:sub>
                        <m:r>
                          <a:rPr lang="fr-CH" sz="2600" b="0" i="1" smtClean="0">
                            <a:solidFill>
                              <a:srgbClr val="0070C0"/>
                            </a:solidFill>
                            <a:latin typeface="Cambria Math" panose="02040503050406030204" pitchFamily="18" charset="0"/>
                            <a:ea typeface="Cambria Math" panose="02040503050406030204" pitchFamily="18" charset="0"/>
                          </a:rPr>
                          <m:t>𝑗</m:t>
                        </m:r>
                      </m:sub>
                    </m:sSub>
                    <m:r>
                      <a:rPr lang="fr-CH" sz="2600" b="0" i="1" smtClean="0">
                        <a:solidFill>
                          <a:srgbClr val="0070C0"/>
                        </a:solidFill>
                        <a:latin typeface="Cambria Math" panose="02040503050406030204" pitchFamily="18" charset="0"/>
                        <a:ea typeface="Cambria Math" panose="02040503050406030204" pitchFamily="18" charset="0"/>
                      </a:rPr>
                      <m:t>=−</m:t>
                    </m:r>
                    <m:f>
                      <m:fPr>
                        <m:ctrlPr>
                          <a:rPr lang="fr-CH" sz="2600"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sz="2600" b="0" i="1" smtClean="0">
                                <a:solidFill>
                                  <a:srgbClr val="0070C0"/>
                                </a:solidFill>
                                <a:latin typeface="Cambria Math" panose="02040503050406030204" pitchFamily="18" charset="0"/>
                                <a:ea typeface="Cambria Math" panose="02040503050406030204" pitchFamily="18" charset="0"/>
                              </a:rPr>
                            </m:ctrlPr>
                          </m:naryPr>
                          <m:sub>
                            <m:r>
                              <m:rPr>
                                <m:brk m:alnAt="9"/>
                              </m:rPr>
                              <a:rPr lang="fr-CH" sz="2600" b="0" i="1" smtClean="0">
                                <a:solidFill>
                                  <a:srgbClr val="0070C0"/>
                                </a:solidFill>
                                <a:latin typeface="Cambria Math" panose="02040503050406030204" pitchFamily="18" charset="0"/>
                                <a:ea typeface="Cambria Math" panose="02040503050406030204" pitchFamily="18" charset="0"/>
                              </a:rPr>
                              <m:t>𝑖</m:t>
                            </m:r>
                            <m:r>
                              <a:rPr lang="fr-CH" sz="2600" b="0" i="1" smtClean="0">
                                <a:solidFill>
                                  <a:srgbClr val="0070C0"/>
                                </a:solidFill>
                                <a:latin typeface="Cambria Math" panose="02040503050406030204" pitchFamily="18" charset="0"/>
                                <a:ea typeface="Cambria Math" panose="02040503050406030204" pitchFamily="18" charset="0"/>
                              </a:rPr>
                              <m:t>∈</m:t>
                            </m:r>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𝐼</m:t>
                                </m:r>
                              </m:e>
                              <m:sub>
                                <m:r>
                                  <a:rPr lang="fr-CH" sz="2600"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𝑔</m:t>
                                </m:r>
                              </m:e>
                              <m:sub>
                                <m:r>
                                  <a:rPr lang="fr-CH" sz="2600"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sz="2600" i="1">
                                <a:solidFill>
                                  <a:srgbClr val="0070C0"/>
                                </a:solidFill>
                                <a:latin typeface="Cambria Math" panose="02040503050406030204" pitchFamily="18" charset="0"/>
                                <a:ea typeface="Cambria Math" panose="02040503050406030204" pitchFamily="18" charset="0"/>
                              </a:rPr>
                            </m:ctrlPr>
                          </m:naryPr>
                          <m:sub>
                            <m:r>
                              <m:rPr>
                                <m:brk m:alnAt="9"/>
                              </m:rPr>
                              <a:rPr lang="fr-CH" sz="2600" i="1">
                                <a:solidFill>
                                  <a:srgbClr val="0070C0"/>
                                </a:solidFill>
                                <a:latin typeface="Cambria Math" panose="02040503050406030204" pitchFamily="18" charset="0"/>
                                <a:ea typeface="Cambria Math" panose="02040503050406030204" pitchFamily="18" charset="0"/>
                              </a:rPr>
                              <m:t>𝑖</m:t>
                            </m:r>
                            <m:r>
                              <a:rPr lang="fr-CH" sz="2600" i="1">
                                <a:solidFill>
                                  <a:srgbClr val="0070C0"/>
                                </a:solidFill>
                                <a:latin typeface="Cambria Math" panose="02040503050406030204" pitchFamily="18" charset="0"/>
                                <a:ea typeface="Cambria Math" panose="02040503050406030204" pitchFamily="18" charset="0"/>
                              </a:rPr>
                              <m:t>∈</m:t>
                            </m:r>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𝐼</m:t>
                                </m:r>
                              </m:e>
                              <m:sub>
                                <m:r>
                                  <a:rPr lang="fr-CH" sz="2600" i="1">
                                    <a:solidFill>
                                      <a:srgbClr val="0070C0"/>
                                    </a:solidFill>
                                    <a:latin typeface="Cambria Math" panose="02040503050406030204" pitchFamily="18" charset="0"/>
                                    <a:ea typeface="Cambria Math" panose="02040503050406030204" pitchFamily="18" charset="0"/>
                                  </a:rPr>
                                  <m:t>𝑗</m:t>
                                </m:r>
                              </m:sub>
                            </m:sSub>
                          </m:sub>
                          <m:sup/>
                          <m:e>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h</m:t>
                                </m:r>
                              </m:e>
                              <m:sub>
                                <m:r>
                                  <a:rPr lang="fr-CH" sz="2600" i="1">
                                    <a:solidFill>
                                      <a:srgbClr val="0070C0"/>
                                    </a:solidFill>
                                    <a:latin typeface="Cambria Math" panose="02040503050406030204" pitchFamily="18" charset="0"/>
                                    <a:ea typeface="Cambria Math" panose="02040503050406030204" pitchFamily="18" charset="0"/>
                                  </a:rPr>
                                  <m:t>𝑖</m:t>
                                </m:r>
                              </m:sub>
                            </m:sSub>
                            <m:r>
                              <a:rPr lang="fr-CH" sz="2600" i="1">
                                <a:solidFill>
                                  <a:srgbClr val="0070C0"/>
                                </a:solidFill>
                                <a:latin typeface="Cambria Math" panose="02040503050406030204" pitchFamily="18" charset="0"/>
                                <a:ea typeface="Cambria Math" panose="02040503050406030204" pitchFamily="18" charset="0"/>
                              </a:rPr>
                              <m:t>+</m:t>
                            </m:r>
                            <m:r>
                              <a:rPr lang="fr-CH" sz="2600" i="1">
                                <a:solidFill>
                                  <a:srgbClr val="0070C0"/>
                                </a:solidFill>
                                <a:latin typeface="Cambria Math" panose="02040503050406030204" pitchFamily="18" charset="0"/>
                                <a:ea typeface="Cambria Math" panose="02040503050406030204" pitchFamily="18" charset="0"/>
                              </a:rPr>
                              <m:t>𝜆</m:t>
                            </m:r>
                          </m:e>
                        </m:nary>
                      </m:den>
                    </m:f>
                  </m:oMath>
                </a14:m>
                <a:endParaRPr lang="fr-CH" sz="2600" dirty="0">
                  <a:solidFill>
                    <a:srgbClr val="0070C0"/>
                  </a:solidFill>
                  <a:latin typeface="Cambria Math" panose="02040503050406030204" pitchFamily="18" charset="0"/>
                  <a:ea typeface="Cambria Math" panose="02040503050406030204" pitchFamily="18" charset="0"/>
                </a:endParaRPr>
              </a:p>
              <a:p>
                <a:pPr lvl="1"/>
                <a:r>
                  <a:rPr lang="fr-CH" dirty="0">
                    <a:solidFill>
                      <a:srgbClr val="0070C0"/>
                    </a:solidFill>
                    <a:latin typeface="Cambria Math" panose="02040503050406030204" pitchFamily="18" charset="0"/>
                    <a:ea typeface="Cambria Math" panose="02040503050406030204" pitchFamily="18" charset="0"/>
                  </a:rPr>
                  <a:t>The change in the </a:t>
                </a:r>
                <a:r>
                  <a:rPr lang="fr-CH" dirty="0" err="1">
                    <a:solidFill>
                      <a:srgbClr val="0070C0"/>
                    </a:solidFill>
                    <a:latin typeface="Cambria Math" panose="02040503050406030204" pitchFamily="18" charset="0"/>
                    <a:ea typeface="Cambria Math" panose="02040503050406030204" pitchFamily="18" charset="0"/>
                  </a:rPr>
                  <a:t>loss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function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introduced</a:t>
                </a:r>
                <a:r>
                  <a:rPr lang="fr-CH" dirty="0">
                    <a:solidFill>
                      <a:srgbClr val="0070C0"/>
                    </a:solidFill>
                    <a:latin typeface="Cambria Math" panose="02040503050406030204" pitchFamily="18" charset="0"/>
                    <a:ea typeface="Cambria Math" panose="02040503050406030204" pitchFamily="18" charset="0"/>
                  </a:rPr>
                  <a:t> by a split can </a:t>
                </a:r>
                <a:r>
                  <a:rPr lang="fr-CH" dirty="0" err="1">
                    <a:solidFill>
                      <a:srgbClr val="0070C0"/>
                    </a:solidFill>
                    <a:latin typeface="Cambria Math" panose="02040503050406030204" pitchFamily="18" charset="0"/>
                    <a:ea typeface="Cambria Math" panose="02040503050406030204" pitchFamily="18" charset="0"/>
                  </a:rPr>
                  <a:t>then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calculated</a:t>
                </a:r>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marL="457200" lvl="1" indent="0">
                  <a:buNone/>
                </a:pPr>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en-CH" i="1" dirty="0">
                    <a:solidFill>
                      <a:srgbClr val="0070C0"/>
                    </a:solidFill>
                  </a:rPr>
                  <a:t>gbtree</a:t>
                </a:r>
                <a:r>
                  <a:rPr lang="en-CH" dirty="0">
                    <a:solidFill>
                      <a:srgbClr val="0070C0"/>
                    </a:solidFill>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i="1">
                            <a:solidFill>
                              <a:srgbClr val="0070C0"/>
                            </a:solidFill>
                            <a:latin typeface="Cambria Math" panose="02040503050406030204" pitchFamily="18" charset="0"/>
                            <a:ea typeface="Cambria Math" panose="02040503050406030204" pitchFamily="18" charset="0"/>
                          </a:rPr>
                          <m:t>𝑠𝑝𝑙𝑖𝑡</m:t>
                        </m:r>
                      </m:sub>
                    </m:sSub>
                  </m:oMath>
                </a14:m>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838200" y="1388533"/>
                <a:ext cx="10515600" cy="4788430"/>
              </a:xfrm>
              <a:blipFill>
                <a:blip r:embed="rId2"/>
                <a:stretch>
                  <a:fillRect l="-603" t="-238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6" name="Group 5">
            <a:extLst>
              <a:ext uri="{FF2B5EF4-FFF2-40B4-BE49-F238E27FC236}">
                <a16:creationId xmlns:a16="http://schemas.microsoft.com/office/drawing/2014/main" id="{24A515FF-F1B8-191E-E36D-D3CB30D93E97}"/>
              </a:ext>
            </a:extLst>
          </p:cNvPr>
          <p:cNvGrpSpPr/>
          <p:nvPr/>
        </p:nvGrpSpPr>
        <p:grpSpPr>
          <a:xfrm>
            <a:off x="3536142" y="2799851"/>
            <a:ext cx="7737676" cy="3717639"/>
            <a:chOff x="4055431" y="2924029"/>
            <a:chExt cx="7737676" cy="3717639"/>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E85F85-0E19-B7A6-20DF-379261BDC789}"/>
                    </a:ext>
                  </a:extLst>
                </p:cNvPr>
                <p:cNvSpPr txBox="1"/>
                <p:nvPr/>
              </p:nvSpPr>
              <p:spPr>
                <a:xfrm>
                  <a:off x="4686300" y="2924029"/>
                  <a:ext cx="3749040" cy="667042"/>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CH" b="0" i="0" smtClean="0">
                            <a:solidFill>
                              <a:srgbClr val="00B050"/>
                            </a:solidFill>
                            <a:latin typeface="Cambria Math" panose="02040503050406030204" pitchFamily="18" charset="0"/>
                            <a:ea typeface="Cambria Math" panose="02040503050406030204" pitchFamily="18" charset="0"/>
                          </a:rPr>
                          <m:t>square</m:t>
                        </m:r>
                        <m:r>
                          <a:rPr lang="fr-CH" b="0" i="0" smtClean="0">
                            <a:solidFill>
                              <a:srgbClr val="00B050"/>
                            </a:solidFill>
                            <a:latin typeface="Cambria Math" panose="02040503050406030204" pitchFamily="18" charset="0"/>
                            <a:ea typeface="Cambria Math" panose="02040503050406030204" pitchFamily="18" charset="0"/>
                          </a:rPr>
                          <m:t> </m:t>
                        </m:r>
                        <m:r>
                          <m:rPr>
                            <m:sty m:val="p"/>
                          </m:rPr>
                          <a:rPr lang="fr-CH" b="0" i="0" smtClean="0">
                            <a:solidFill>
                              <a:srgbClr val="00B050"/>
                            </a:solidFill>
                            <a:latin typeface="Cambria Math" panose="02040503050406030204" pitchFamily="18" charset="0"/>
                            <a:ea typeface="Cambria Math" panose="02040503050406030204" pitchFamily="18" charset="0"/>
                          </a:rPr>
                          <m:t>loss</m:t>
                        </m:r>
                        <m:r>
                          <a:rPr lang="fr-CH" b="0" i="0" smtClean="0">
                            <a:solidFill>
                              <a:srgbClr val="00B050"/>
                            </a:solidFill>
                            <a:latin typeface="Cambria Math" panose="02040503050406030204" pitchFamily="18" charset="0"/>
                            <a:ea typeface="Cambria Math" panose="02040503050406030204" pitchFamily="18" charset="0"/>
                          </a:rPr>
                          <m:t>: </m:t>
                        </m:r>
                        <m:r>
                          <a:rPr lang="fr-CH" i="1">
                            <a:solidFill>
                              <a:srgbClr val="00B050"/>
                            </a:solidFill>
                            <a:latin typeface="Cambria Math" panose="02040503050406030204" pitchFamily="18" charset="0"/>
                            <a:ea typeface="Cambria Math" panose="02040503050406030204" pitchFamily="18" charset="0"/>
                          </a:rPr>
                          <m:t>𝑣</m:t>
                        </m:r>
                        <m:r>
                          <a:rPr lang="fr-CH" i="1">
                            <a:solidFill>
                              <a:srgbClr val="00B050"/>
                            </a:solidFill>
                            <a:latin typeface="Cambria Math" panose="02040503050406030204" pitchFamily="18" charset="0"/>
                            <a:ea typeface="Cambria Math" panose="02040503050406030204" pitchFamily="18" charset="0"/>
                          </a:rPr>
                          <m:t>=−</m:t>
                        </m:r>
                        <m:f>
                          <m:fPr>
                            <m:ctrlPr>
                              <a:rPr lang="fr-CH" i="1">
                                <a:solidFill>
                                  <a:srgbClr val="00B050"/>
                                </a:solidFill>
                                <a:latin typeface="Cambria Math" panose="02040503050406030204" pitchFamily="18" charset="0"/>
                                <a:ea typeface="Cambria Math" panose="02040503050406030204" pitchFamily="18" charset="0"/>
                              </a:rPr>
                            </m:ctrlPr>
                          </m:fPr>
                          <m:num>
                            <m:nary>
                              <m:naryPr>
                                <m:chr m:val="∑"/>
                                <m:limLoc m:val="subSup"/>
                                <m:supHide m:val="on"/>
                                <m:ctrlPr>
                                  <a:rPr lang="fr-CH" i="1">
                                    <a:solidFill>
                                      <a:srgbClr val="00B050"/>
                                    </a:solidFill>
                                    <a:latin typeface="Cambria Math" panose="02040503050406030204" pitchFamily="18" charset="0"/>
                                    <a:ea typeface="Cambria Math" panose="02040503050406030204" pitchFamily="18" charset="0"/>
                                  </a:rPr>
                                </m:ctrlPr>
                              </m:naryPr>
                              <m:sub>
                                <m:r>
                                  <m:rPr>
                                    <m:brk m:alnAt="9"/>
                                  </m:rPr>
                                  <a:rPr lang="fr-CH" i="1">
                                    <a:solidFill>
                                      <a:srgbClr val="00B050"/>
                                    </a:solidFill>
                                    <a:latin typeface="Cambria Math" panose="02040503050406030204" pitchFamily="18" charset="0"/>
                                    <a:ea typeface="Cambria Math" panose="02040503050406030204" pitchFamily="18" charset="0"/>
                                  </a:rPr>
                                  <m:t>𝑖</m:t>
                                </m:r>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𝐼</m:t>
                                </m:r>
                              </m:sub>
                              <m:sup/>
                              <m:e>
                                <m:d>
                                  <m:dPr>
                                    <m:ctrlPr>
                                      <a:rPr lang="fr-CH" i="1">
                                        <a:solidFill>
                                          <a:srgbClr val="00B050"/>
                                        </a:solidFill>
                                        <a:latin typeface="Cambria Math" panose="02040503050406030204" pitchFamily="18" charset="0"/>
                                        <a:ea typeface="Cambria Math" panose="02040503050406030204" pitchFamily="18" charset="0"/>
                                      </a:rPr>
                                    </m:ctrlPr>
                                  </m:dPr>
                                  <m:e>
                                    <m:sSubSup>
                                      <m:sSubSupPr>
                                        <m:ctrlPr>
                                          <a:rPr lang="fr-CH" i="1">
                                            <a:solidFill>
                                              <a:srgbClr val="00B050"/>
                                            </a:solidFill>
                                            <a:latin typeface="Cambria Math" panose="02040503050406030204" pitchFamily="18" charset="0"/>
                                          </a:rPr>
                                        </m:ctrlPr>
                                      </m:sSubSupPr>
                                      <m:e>
                                        <m:acc>
                                          <m:accPr>
                                            <m:chr m:val="̂"/>
                                            <m:ctrlPr>
                                              <a:rPr lang="en-CH" i="1">
                                                <a:solidFill>
                                                  <a:srgbClr val="00B050"/>
                                                </a:solidFill>
                                                <a:latin typeface="Cambria Math" panose="02040503050406030204" pitchFamily="18" charset="0"/>
                                              </a:rPr>
                                            </m:ctrlPr>
                                          </m:accPr>
                                          <m:e>
                                            <m:r>
                                              <a:rPr lang="fr-CH" i="1">
                                                <a:solidFill>
                                                  <a:srgbClr val="00B050"/>
                                                </a:solidFill>
                                                <a:latin typeface="Cambria Math" panose="02040503050406030204" pitchFamily="18" charset="0"/>
                                              </a:rPr>
                                              <m:t>𝑦</m:t>
                                            </m:r>
                                          </m:e>
                                        </m:acc>
                                      </m:e>
                                      <m:sub>
                                        <m:r>
                                          <a:rPr lang="fr-CH" i="1">
                                            <a:solidFill>
                                              <a:srgbClr val="00B050"/>
                                            </a:solidFill>
                                            <a:latin typeface="Cambria Math" panose="02040503050406030204" pitchFamily="18" charset="0"/>
                                          </a:rPr>
                                          <m:t>𝑖</m:t>
                                        </m:r>
                                      </m:sub>
                                      <m:sup>
                                        <m:r>
                                          <a:rPr lang="fr-CH" i="1">
                                            <a:solidFill>
                                              <a:srgbClr val="00B050"/>
                                            </a:solidFill>
                                            <a:latin typeface="Cambria Math" panose="02040503050406030204" pitchFamily="18" charset="0"/>
                                          </a:rPr>
                                          <m:t> </m:t>
                                        </m:r>
                                      </m:sup>
                                    </m:sSubSup>
                                    <m:r>
                                      <a:rPr lang="fr-CH" i="1">
                                        <a:solidFill>
                                          <a:srgbClr val="00B050"/>
                                        </a:solidFill>
                                        <a:latin typeface="Cambria Math" panose="02040503050406030204" pitchFamily="18" charset="0"/>
                                      </a:rPr>
                                      <m:t>−</m:t>
                                    </m:r>
                                    <m:sSub>
                                      <m:sSubPr>
                                        <m:ctrlPr>
                                          <a:rPr lang="fr-CH" i="1">
                                            <a:solidFill>
                                              <a:srgbClr val="00B050"/>
                                            </a:solidFill>
                                            <a:latin typeface="Cambria Math" panose="02040503050406030204" pitchFamily="18" charset="0"/>
                                          </a:rPr>
                                        </m:ctrlPr>
                                      </m:sSubPr>
                                      <m:e>
                                        <m:r>
                                          <a:rPr lang="fr-CH" i="1">
                                            <a:solidFill>
                                              <a:srgbClr val="00B050"/>
                                            </a:solidFill>
                                            <a:latin typeface="Cambria Math" panose="02040503050406030204" pitchFamily="18" charset="0"/>
                                          </a:rPr>
                                          <m:t>𝑦</m:t>
                                        </m:r>
                                      </m:e>
                                      <m:sub>
                                        <m:r>
                                          <a:rPr lang="fr-CH" i="1">
                                            <a:solidFill>
                                              <a:srgbClr val="00B050"/>
                                            </a:solidFill>
                                            <a:latin typeface="Cambria Math" panose="02040503050406030204" pitchFamily="18" charset="0"/>
                                          </a:rPr>
                                          <m:t>𝑖</m:t>
                                        </m:r>
                                      </m:sub>
                                    </m:sSub>
                                  </m:e>
                                </m:d>
                              </m:e>
                            </m:nary>
                          </m:num>
                          <m:den>
                            <m:d>
                              <m:dPr>
                                <m:begChr m:val="|"/>
                                <m:endChr m:val="|"/>
                                <m:ctrlPr>
                                  <a:rPr lang="fr-CH" i="1">
                                    <a:solidFill>
                                      <a:srgbClr val="00B050"/>
                                    </a:solidFill>
                                    <a:latin typeface="Cambria Math" panose="02040503050406030204" pitchFamily="18" charset="0"/>
                                    <a:ea typeface="Cambria Math" panose="02040503050406030204" pitchFamily="18" charset="0"/>
                                  </a:rPr>
                                </m:ctrlPr>
                              </m:dPr>
                              <m:e>
                                <m:r>
                                  <a:rPr lang="fr-CH" i="1">
                                    <a:solidFill>
                                      <a:srgbClr val="00B050"/>
                                    </a:solidFill>
                                    <a:latin typeface="Cambria Math" panose="02040503050406030204" pitchFamily="18" charset="0"/>
                                    <a:ea typeface="Cambria Math" panose="02040503050406030204" pitchFamily="18" charset="0"/>
                                  </a:rPr>
                                  <m:t>𝐼</m:t>
                                </m:r>
                              </m:e>
                            </m:d>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𝜆</m:t>
                            </m:r>
                          </m:den>
                        </m:f>
                      </m:oMath>
                    </m:oMathPara>
                  </a14:m>
                  <a:endParaRPr lang="en-CH" dirty="0"/>
                </a:p>
              </p:txBody>
            </p:sp>
          </mc:Choice>
          <mc:Fallback>
            <p:sp>
              <p:nvSpPr>
                <p:cNvPr id="7" name="TextBox 6">
                  <a:extLst>
                    <a:ext uri="{FF2B5EF4-FFF2-40B4-BE49-F238E27FC236}">
                      <a16:creationId xmlns:a16="http://schemas.microsoft.com/office/drawing/2014/main" id="{2EE85F85-0E19-B7A6-20DF-379261BDC789}"/>
                    </a:ext>
                  </a:extLst>
                </p:cNvPr>
                <p:cNvSpPr txBox="1">
                  <a:spLocks noRot="1" noChangeAspect="1" noMove="1" noResize="1" noEditPoints="1" noAdjustHandles="1" noChangeArrowheads="1" noChangeShapeType="1" noTextEdit="1"/>
                </p:cNvSpPr>
                <p:nvPr/>
              </p:nvSpPr>
              <p:spPr>
                <a:xfrm>
                  <a:off x="4686300" y="2924029"/>
                  <a:ext cx="3749040" cy="667042"/>
                </a:xfrm>
                <a:prstGeom prst="rect">
                  <a:avLst/>
                </a:prstGeom>
                <a:blipFill>
                  <a:blip r:embed="rId4"/>
                  <a:stretch>
                    <a:fillRect t="-62963" b="-48148"/>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9364124-9EBC-A868-EE26-8E155FAD3F2B}"/>
                    </a:ext>
                  </a:extLst>
                </p:cNvPr>
                <p:cNvSpPr txBox="1"/>
                <p:nvPr/>
              </p:nvSpPr>
              <p:spPr>
                <a:xfrm>
                  <a:off x="4055431" y="5870431"/>
                  <a:ext cx="7737676" cy="771237"/>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sz="1600" i="1" smtClean="0">
                                <a:solidFill>
                                  <a:srgbClr val="00B050"/>
                                </a:solidFill>
                                <a:latin typeface="Cambria Math" panose="02040503050406030204" pitchFamily="18" charset="0"/>
                                <a:ea typeface="Cambria Math" panose="02040503050406030204" pitchFamily="18" charset="0"/>
                              </a:rPr>
                            </m:ctrlPr>
                          </m:sSubPr>
                          <m:e>
                            <m:r>
                              <a:rPr lang="en-CH" sz="1600" i="1">
                                <a:solidFill>
                                  <a:srgbClr val="00B050"/>
                                </a:solidFill>
                                <a:latin typeface="Cambria Math" panose="02040503050406030204" pitchFamily="18" charset="0"/>
                                <a:ea typeface="Cambria Math" panose="02040503050406030204" pitchFamily="18" charset="0"/>
                              </a:rPr>
                              <m:t>ℒ</m:t>
                            </m:r>
                          </m:e>
                          <m:sub>
                            <m:r>
                              <a:rPr lang="fr-CH" sz="1600" b="0" i="1" smtClean="0">
                                <a:solidFill>
                                  <a:srgbClr val="00B050"/>
                                </a:solidFill>
                                <a:latin typeface="Cambria Math" panose="02040503050406030204" pitchFamily="18" charset="0"/>
                                <a:ea typeface="Cambria Math" panose="02040503050406030204" pitchFamily="18" charset="0"/>
                              </a:rPr>
                              <m:t>𝑠𝑝𝑙𝑖𝑡</m:t>
                            </m:r>
                          </m:sub>
                        </m:sSub>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b="0" i="1" smtClean="0">
                                <a:solidFill>
                                  <a:srgbClr val="00B050"/>
                                </a:solidFill>
                                <a:latin typeface="Cambria Math" panose="02040503050406030204" pitchFamily="18" charset="0"/>
                                <a:ea typeface="Cambria Math" panose="02040503050406030204" pitchFamily="18" charset="0"/>
                              </a:rPr>
                            </m:ctrlPr>
                          </m:fPr>
                          <m:num>
                            <m:r>
                              <a:rPr lang="fr-CH" sz="1600" b="0" i="1" smtClean="0">
                                <a:solidFill>
                                  <a:srgbClr val="00B050"/>
                                </a:solidFill>
                                <a:latin typeface="Cambria Math" panose="02040503050406030204" pitchFamily="18" charset="0"/>
                                <a:ea typeface="Cambria Math" panose="02040503050406030204" pitchFamily="18" charset="0"/>
                              </a:rPr>
                              <m:t>1</m:t>
                            </m:r>
                          </m:num>
                          <m:den>
                            <m:r>
                              <a:rPr lang="fr-CH" sz="1600" b="0" i="1" smtClean="0">
                                <a:solidFill>
                                  <a:srgbClr val="00B050"/>
                                </a:solidFill>
                                <a:latin typeface="Cambria Math" panose="02040503050406030204" pitchFamily="18" charset="0"/>
                                <a:ea typeface="Cambria Math" panose="02040503050406030204" pitchFamily="18" charset="0"/>
                              </a:rPr>
                              <m:t>2</m:t>
                            </m:r>
                          </m:den>
                        </m:f>
                        <m:d>
                          <m:dPr>
                            <m:begChr m:val="["/>
                            <m:endChr m:val="]"/>
                            <m:ctrlPr>
                              <a:rPr lang="fr-CH" sz="1600" b="0" i="1" smtClean="0">
                                <a:solidFill>
                                  <a:srgbClr val="00B050"/>
                                </a:solidFill>
                                <a:latin typeface="Cambria Math" panose="02040503050406030204" pitchFamily="18" charset="0"/>
                                <a:ea typeface="Cambria Math" panose="02040503050406030204" pitchFamily="18" charset="0"/>
                              </a:rPr>
                            </m:ctrlPr>
                          </m:dPr>
                          <m:e>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𝐿</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𝑅</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 </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𝛾</m:t>
                        </m:r>
                      </m:oMath>
                    </m:oMathPara>
                  </a14:m>
                  <a:endParaRPr lang="fr-CH" sz="1600" dirty="0">
                    <a:solidFill>
                      <a:srgbClr val="0070C0"/>
                    </a:solidFill>
                    <a:latin typeface="Cambria Math" panose="02040503050406030204" pitchFamily="18" charset="0"/>
                    <a:ea typeface="Cambria Math" panose="02040503050406030204" pitchFamily="18" charset="0"/>
                  </a:endParaRPr>
                </a:p>
              </p:txBody>
            </p:sp>
          </mc:Choice>
          <mc:Fallback>
            <p:sp>
              <p:nvSpPr>
                <p:cNvPr id="8" name="TextBox 7">
                  <a:extLst>
                    <a:ext uri="{FF2B5EF4-FFF2-40B4-BE49-F238E27FC236}">
                      <a16:creationId xmlns:a16="http://schemas.microsoft.com/office/drawing/2014/main" id="{A9364124-9EBC-A868-EE26-8E155FAD3F2B}"/>
                    </a:ext>
                  </a:extLst>
                </p:cNvPr>
                <p:cNvSpPr txBox="1">
                  <a:spLocks noRot="1" noChangeAspect="1" noMove="1" noResize="1" noEditPoints="1" noAdjustHandles="1" noChangeArrowheads="1" noChangeShapeType="1" noTextEdit="1"/>
                </p:cNvSpPr>
                <p:nvPr/>
              </p:nvSpPr>
              <p:spPr>
                <a:xfrm>
                  <a:off x="4055431" y="5870431"/>
                  <a:ext cx="7737676" cy="771237"/>
                </a:xfrm>
                <a:prstGeom prst="rect">
                  <a:avLst/>
                </a:prstGeom>
                <a:blipFill>
                  <a:blip r:embed="rId5"/>
                  <a:stretch>
                    <a:fillRect t="-40323" b="-32258"/>
                  </a:stretch>
                </a:blipFill>
              </p:spPr>
              <p:txBody>
                <a:bodyPr/>
                <a:lstStyle/>
                <a:p>
                  <a:r>
                    <a:rPr lang="en-CH">
                      <a:noFill/>
                    </a:rPr>
                    <a:t> </a:t>
                  </a:r>
                </a:p>
              </p:txBody>
            </p:sp>
          </mc:Fallback>
        </mc:AlternateContent>
      </p:grpSp>
    </p:spTree>
    <p:extLst>
      <p:ext uri="{BB962C8B-B14F-4D97-AF65-F5344CB8AC3E}">
        <p14:creationId xmlns:p14="http://schemas.microsoft.com/office/powerpoint/2010/main" val="19197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8</m:t>
                      </m:r>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=9.31</m:t>
                        </m:r>
                      </m:oMath>
                    </m:oMathPara>
                  </a14:m>
                  <a:endParaRPr lang="en-CH" sz="2400" dirty="0">
                    <a:solidFill>
                      <a:srgbClr val="0070C0"/>
                    </a:solidFill>
                  </a:endParaRPr>
                </a:p>
              </p:txBody>
            </p:sp>
          </mc:Choice>
          <mc:Fallback>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42953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=5.10</m:t>
                      </m:r>
                    </m:oMath>
                  </m:oMathPara>
                </a14:m>
                <a:endParaRPr lang="en-CH" sz="2400" dirty="0">
                  <a:solidFill>
                    <a:srgbClr val="0070C0"/>
                  </a:solidFill>
                </a:endParaRPr>
              </a:p>
            </p:txBody>
          </p:sp>
        </mc:Choice>
        <mc:Fallback>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429533" cy="461665"/>
              </a:xfrm>
              <a:prstGeom prst="rect">
                <a:avLst/>
              </a:prstGeom>
              <a:blipFill>
                <a:blip r:embed="rId17"/>
                <a:stretch>
                  <a:fillRect/>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6A1DE2D3-8FAB-F28E-71A2-5FA741194675}"/>
              </a:ext>
            </a:extLst>
          </p:cNvPr>
          <p:cNvPicPr>
            <a:picLocks noChangeAspect="1"/>
          </p:cNvPicPr>
          <p:nvPr/>
        </p:nvPicPr>
        <p:blipFill>
          <a:blip r:embed="rId18"/>
          <a:stretch>
            <a:fillRect/>
          </a:stretch>
        </p:blipFill>
        <p:spPr>
          <a:xfrm>
            <a:off x="5017648" y="526486"/>
            <a:ext cx="5925207" cy="4333115"/>
          </a:xfrm>
          <a:prstGeom prst="rect">
            <a:avLst/>
          </a:prstGeom>
        </p:spPr>
      </p:pic>
      <p:pic>
        <p:nvPicPr>
          <p:cNvPr id="10" name="Picture 9">
            <a:extLst>
              <a:ext uri="{FF2B5EF4-FFF2-40B4-BE49-F238E27FC236}">
                <a16:creationId xmlns:a16="http://schemas.microsoft.com/office/drawing/2014/main" id="{C5EEECD8-8B90-931A-C8EF-CDB3CCBF76FA}"/>
              </a:ext>
            </a:extLst>
          </p:cNvPr>
          <p:cNvPicPr>
            <a:picLocks noChangeAspect="1"/>
          </p:cNvPicPr>
          <p:nvPr/>
        </p:nvPicPr>
        <p:blipFill>
          <a:blip r:embed="rId19"/>
          <a:stretch>
            <a:fillRect/>
          </a:stretch>
        </p:blipFill>
        <p:spPr>
          <a:xfrm>
            <a:off x="5017648" y="526486"/>
            <a:ext cx="5925207" cy="4333115"/>
          </a:xfrm>
          <a:prstGeom prst="rect">
            <a:avLst/>
          </a:prstGeom>
        </p:spPr>
      </p:pic>
      <p:pic>
        <p:nvPicPr>
          <p:cNvPr id="15" name="Picture 14">
            <a:extLst>
              <a:ext uri="{FF2B5EF4-FFF2-40B4-BE49-F238E27FC236}">
                <a16:creationId xmlns:a16="http://schemas.microsoft.com/office/drawing/2014/main" id="{FEA6724F-6439-5DD1-BD21-F9BC3A750075}"/>
              </a:ext>
            </a:extLst>
          </p:cNvPr>
          <p:cNvPicPr>
            <a:picLocks noChangeAspect="1"/>
          </p:cNvPicPr>
          <p:nvPr/>
        </p:nvPicPr>
        <p:blipFill>
          <a:blip r:embed="rId20"/>
          <a:stretch>
            <a:fillRect/>
          </a:stretch>
        </p:blipFill>
        <p:spPr>
          <a:xfrm>
            <a:off x="5017648" y="526486"/>
            <a:ext cx="5925207" cy="4333115"/>
          </a:xfrm>
          <a:prstGeom prst="rect">
            <a:avLst/>
          </a:prstGeom>
        </p:spPr>
      </p:pic>
      <p:pic>
        <p:nvPicPr>
          <p:cNvPr id="16" name="Picture 15">
            <a:extLst>
              <a:ext uri="{FF2B5EF4-FFF2-40B4-BE49-F238E27FC236}">
                <a16:creationId xmlns:a16="http://schemas.microsoft.com/office/drawing/2014/main" id="{85BE328E-67EE-2C6C-B2BD-657DF72123EE}"/>
              </a:ext>
            </a:extLst>
          </p:cNvPr>
          <p:cNvPicPr>
            <a:picLocks noChangeAspect="1"/>
          </p:cNvPicPr>
          <p:nvPr/>
        </p:nvPicPr>
        <p:blipFill>
          <a:blip r:embed="rId21"/>
          <a:stretch>
            <a:fillRect/>
          </a:stretch>
        </p:blipFill>
        <p:spPr>
          <a:xfrm>
            <a:off x="5017648" y="526486"/>
            <a:ext cx="5925207" cy="4333115"/>
          </a:xfrm>
          <a:prstGeom prst="rect">
            <a:avLst/>
          </a:prstGeom>
        </p:spPr>
      </p:pic>
      <p:pic>
        <p:nvPicPr>
          <p:cNvPr id="17" name="Picture 16">
            <a:extLst>
              <a:ext uri="{FF2B5EF4-FFF2-40B4-BE49-F238E27FC236}">
                <a16:creationId xmlns:a16="http://schemas.microsoft.com/office/drawing/2014/main" id="{82EA19EF-24C4-85C3-280D-206F98973DD6}"/>
              </a:ext>
            </a:extLst>
          </p:cNvPr>
          <p:cNvPicPr>
            <a:picLocks noChangeAspect="1"/>
          </p:cNvPicPr>
          <p:nvPr/>
        </p:nvPicPr>
        <p:blipFill>
          <a:blip r:embed="rId22"/>
          <a:stretch>
            <a:fillRect/>
          </a:stretch>
        </p:blipFill>
        <p:spPr>
          <a:xfrm>
            <a:off x="5017648" y="526486"/>
            <a:ext cx="5925207" cy="4333115"/>
          </a:xfrm>
          <a:prstGeom prst="rect">
            <a:avLst/>
          </a:prstGeom>
        </p:spPr>
      </p:pic>
      <p:pic>
        <p:nvPicPr>
          <p:cNvPr id="20" name="Picture 19">
            <a:extLst>
              <a:ext uri="{FF2B5EF4-FFF2-40B4-BE49-F238E27FC236}">
                <a16:creationId xmlns:a16="http://schemas.microsoft.com/office/drawing/2014/main" id="{CF492BA4-A9AF-A508-D7DE-63B3FE15DE5C}"/>
              </a:ext>
            </a:extLst>
          </p:cNvPr>
          <p:cNvPicPr>
            <a:picLocks noChangeAspect="1"/>
          </p:cNvPicPr>
          <p:nvPr/>
        </p:nvPicPr>
        <p:blipFill>
          <a:blip r:embed="rId23"/>
          <a:stretch>
            <a:fillRect/>
          </a:stretch>
        </p:blipFill>
        <p:spPr>
          <a:xfrm>
            <a:off x="5017648" y="526486"/>
            <a:ext cx="5925207" cy="4333115"/>
          </a:xfrm>
          <a:prstGeom prst="rect">
            <a:avLst/>
          </a:prstGeom>
        </p:spPr>
      </p:pic>
      <p:pic>
        <p:nvPicPr>
          <p:cNvPr id="21" name="Picture 20">
            <a:extLst>
              <a:ext uri="{FF2B5EF4-FFF2-40B4-BE49-F238E27FC236}">
                <a16:creationId xmlns:a16="http://schemas.microsoft.com/office/drawing/2014/main" id="{2EA087D8-FD03-B16A-C5DD-3507645FDFD6}"/>
              </a:ext>
            </a:extLst>
          </p:cNvPr>
          <p:cNvPicPr>
            <a:picLocks noChangeAspect="1"/>
          </p:cNvPicPr>
          <p:nvPr/>
        </p:nvPicPr>
        <p:blipFill>
          <a:blip r:embed="rId24"/>
          <a:stretch>
            <a:fillRect/>
          </a:stretch>
        </p:blipFill>
        <p:spPr>
          <a:xfrm>
            <a:off x="5017648" y="526486"/>
            <a:ext cx="5925207" cy="4333115"/>
          </a:xfrm>
          <a:prstGeom prst="rect">
            <a:avLst/>
          </a:prstGeom>
        </p:spPr>
      </p:pic>
      <p:pic>
        <p:nvPicPr>
          <p:cNvPr id="22" name="Picture 21">
            <a:extLst>
              <a:ext uri="{FF2B5EF4-FFF2-40B4-BE49-F238E27FC236}">
                <a16:creationId xmlns:a16="http://schemas.microsoft.com/office/drawing/2014/main" id="{7D08642D-DF18-A99D-FA60-71D354DF3367}"/>
              </a:ext>
            </a:extLst>
          </p:cNvPr>
          <p:cNvPicPr>
            <a:picLocks noChangeAspect="1"/>
          </p:cNvPicPr>
          <p:nvPr/>
        </p:nvPicPr>
        <p:blipFill>
          <a:blip r:embed="rId25"/>
          <a:stretch>
            <a:fillRect/>
          </a:stretch>
        </p:blipFill>
        <p:spPr>
          <a:xfrm>
            <a:off x="5017648" y="526486"/>
            <a:ext cx="5925207" cy="4333115"/>
          </a:xfrm>
          <a:prstGeom prst="rect">
            <a:avLst/>
          </a:prstGeom>
        </p:spPr>
      </p:pic>
      <p:pic>
        <p:nvPicPr>
          <p:cNvPr id="24" name="Picture 23">
            <a:extLst>
              <a:ext uri="{FF2B5EF4-FFF2-40B4-BE49-F238E27FC236}">
                <a16:creationId xmlns:a16="http://schemas.microsoft.com/office/drawing/2014/main" id="{765E6170-5128-F1B1-00AD-46AF0D519CCC}"/>
              </a:ext>
            </a:extLst>
          </p:cNvPr>
          <p:cNvPicPr>
            <a:picLocks noChangeAspect="1"/>
          </p:cNvPicPr>
          <p:nvPr/>
        </p:nvPicPr>
        <p:blipFill>
          <a:blip r:embed="rId26"/>
          <a:stretch>
            <a:fillRect/>
          </a:stretch>
        </p:blipFill>
        <p:spPr>
          <a:xfrm>
            <a:off x="5017648" y="526486"/>
            <a:ext cx="5925207" cy="4333115"/>
          </a:xfrm>
          <a:prstGeom prst="rect">
            <a:avLst/>
          </a:prstGeom>
        </p:spPr>
      </p:pic>
      <p:pic>
        <p:nvPicPr>
          <p:cNvPr id="25" name="Picture 24">
            <a:extLst>
              <a:ext uri="{FF2B5EF4-FFF2-40B4-BE49-F238E27FC236}">
                <a16:creationId xmlns:a16="http://schemas.microsoft.com/office/drawing/2014/main" id="{56F245FC-4AEF-3C12-0C4C-CADD4EC5356C}"/>
              </a:ext>
            </a:extLst>
          </p:cNvPr>
          <p:cNvPicPr>
            <a:picLocks noChangeAspect="1"/>
          </p:cNvPicPr>
          <p:nvPr/>
        </p:nvPicPr>
        <p:blipFill>
          <a:blip r:embed="rId27"/>
          <a:stretch>
            <a:fillRect/>
          </a:stretch>
        </p:blipFill>
        <p:spPr>
          <a:xfrm>
            <a:off x="5017648" y="526486"/>
            <a:ext cx="5925207" cy="4333115"/>
          </a:xfrm>
          <a:prstGeom prst="rect">
            <a:avLst/>
          </a:prstGeom>
        </p:spPr>
      </p:pic>
      <p:pic>
        <p:nvPicPr>
          <p:cNvPr id="26" name="Picture 25">
            <a:extLst>
              <a:ext uri="{FF2B5EF4-FFF2-40B4-BE49-F238E27FC236}">
                <a16:creationId xmlns:a16="http://schemas.microsoft.com/office/drawing/2014/main" id="{D4DAE778-A72E-B95A-B5A2-055E6A40BB0E}"/>
              </a:ext>
            </a:extLst>
          </p:cNvPr>
          <p:cNvPicPr>
            <a:picLocks noChangeAspect="1"/>
          </p:cNvPicPr>
          <p:nvPr/>
        </p:nvPicPr>
        <p:blipFill>
          <a:blip r:embed="rId28"/>
          <a:stretch>
            <a:fillRect/>
          </a:stretch>
        </p:blipFill>
        <p:spPr>
          <a:xfrm>
            <a:off x="5017648" y="526486"/>
            <a:ext cx="5925207" cy="4333115"/>
          </a:xfrm>
          <a:prstGeom prst="rect">
            <a:avLst/>
          </a:prstGeom>
        </p:spPr>
      </p:pic>
      <p:pic>
        <p:nvPicPr>
          <p:cNvPr id="27" name="Picture 26">
            <a:extLst>
              <a:ext uri="{FF2B5EF4-FFF2-40B4-BE49-F238E27FC236}">
                <a16:creationId xmlns:a16="http://schemas.microsoft.com/office/drawing/2014/main" id="{A5C10C0C-1D42-2196-29A3-676050A5D6F0}"/>
              </a:ext>
            </a:extLst>
          </p:cNvPr>
          <p:cNvPicPr>
            <a:picLocks noChangeAspect="1"/>
          </p:cNvPicPr>
          <p:nvPr/>
        </p:nvPicPr>
        <p:blipFill>
          <a:blip r:embed="rId29"/>
          <a:stretch>
            <a:fillRect/>
          </a:stretch>
        </p:blipFill>
        <p:spPr>
          <a:xfrm>
            <a:off x="5017648" y="526486"/>
            <a:ext cx="5925207" cy="4333115"/>
          </a:xfrm>
          <a:prstGeom prst="rect">
            <a:avLst/>
          </a:prstGeom>
        </p:spPr>
      </p:pic>
      <p:pic>
        <p:nvPicPr>
          <p:cNvPr id="28" name="Picture 27">
            <a:extLst>
              <a:ext uri="{FF2B5EF4-FFF2-40B4-BE49-F238E27FC236}">
                <a16:creationId xmlns:a16="http://schemas.microsoft.com/office/drawing/2014/main" id="{025BC1BA-3B56-8F69-8010-120C6A7A720D}"/>
              </a:ext>
            </a:extLst>
          </p:cNvPr>
          <p:cNvPicPr>
            <a:picLocks noChangeAspect="1"/>
          </p:cNvPicPr>
          <p:nvPr/>
        </p:nvPicPr>
        <p:blipFill>
          <a:blip r:embed="rId30"/>
          <a:stretch>
            <a:fillRect/>
          </a:stretch>
        </p:blipFill>
        <p:spPr>
          <a:xfrm>
            <a:off x="5017648" y="526486"/>
            <a:ext cx="5925207" cy="4333115"/>
          </a:xfrm>
          <a:prstGeom prst="rect">
            <a:avLst/>
          </a:prstGeom>
        </p:spPr>
      </p:pic>
      <p:pic>
        <p:nvPicPr>
          <p:cNvPr id="29" name="Picture 28">
            <a:extLst>
              <a:ext uri="{FF2B5EF4-FFF2-40B4-BE49-F238E27FC236}">
                <a16:creationId xmlns:a16="http://schemas.microsoft.com/office/drawing/2014/main" id="{79A24CBD-B041-AE9E-6179-D09BF19B7584}"/>
              </a:ext>
            </a:extLst>
          </p:cNvPr>
          <p:cNvPicPr>
            <a:picLocks noChangeAspect="1"/>
          </p:cNvPicPr>
          <p:nvPr/>
        </p:nvPicPr>
        <p:blipFill>
          <a:blip r:embed="rId31"/>
          <a:stretch>
            <a:fillRect/>
          </a:stretch>
        </p:blipFill>
        <p:spPr>
          <a:xfrm>
            <a:off x="5017648" y="526486"/>
            <a:ext cx="5925207" cy="4333115"/>
          </a:xfrm>
          <a:prstGeom prst="rect">
            <a:avLst/>
          </a:prstGeom>
        </p:spPr>
      </p:pic>
    </p:spTree>
    <p:extLst>
      <p:ext uri="{BB962C8B-B14F-4D97-AF65-F5344CB8AC3E}">
        <p14:creationId xmlns:p14="http://schemas.microsoft.com/office/powerpoint/2010/main" val="74483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286A-5D0E-9C71-B775-4BC556F84D14}"/>
              </a:ext>
            </a:extLst>
          </p:cNvPr>
          <p:cNvSpPr>
            <a:spLocks noGrp="1"/>
          </p:cNvSpPr>
          <p:nvPr>
            <p:ph type="title"/>
          </p:nvPr>
        </p:nvSpPr>
        <p:spPr/>
        <p:txBody>
          <a:bodyPr/>
          <a:lstStyle/>
          <a:p>
            <a:r>
              <a:rPr lang="en-CH" dirty="0"/>
              <a:t>XGBoost – Approximate algo and missing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9F6F74-1AA7-729B-3126-126EF8F745AC}"/>
                  </a:ext>
                </a:extLst>
              </p:cNvPr>
              <p:cNvSpPr>
                <a:spLocks noGrp="1"/>
              </p:cNvSpPr>
              <p:nvPr>
                <p:ph idx="1"/>
              </p:nvPr>
            </p:nvSpPr>
            <p:spPr/>
            <p:txBody>
              <a:bodyPr>
                <a:normAutofit lnSpcReduction="10000"/>
              </a:bodyPr>
              <a:lstStyle/>
              <a:p>
                <a:r>
                  <a:rPr lang="en-CH" sz="3200" dirty="0">
                    <a:solidFill>
                      <a:srgbClr val="0070C0"/>
                    </a:solidFill>
                  </a:rPr>
                  <a:t>Instead of testing each value of a numeric feature as a potential th</a:t>
                </a:r>
                <a:r>
                  <a:rPr lang="en-GB" sz="3200" dirty="0">
                    <a:solidFill>
                      <a:srgbClr val="0070C0"/>
                    </a:solidFill>
                  </a:rPr>
                  <a:t>re</a:t>
                </a:r>
                <a:r>
                  <a:rPr lang="en-CH" sz="3200" dirty="0">
                    <a:solidFill>
                      <a:srgbClr val="0070C0"/>
                    </a:solidFill>
                  </a:rPr>
                  <a:t>shold, XGBoost has a</a:t>
                </a:r>
                <a:r>
                  <a:rPr lang="en-GB" sz="3200" dirty="0">
                    <a:solidFill>
                      <a:srgbClr val="0070C0"/>
                    </a:solidFill>
                  </a:rPr>
                  <a:t>n</a:t>
                </a:r>
                <a:r>
                  <a:rPr lang="en-CH" sz="3200" dirty="0">
                    <a:solidFill>
                      <a:srgbClr val="0070C0"/>
                    </a:solidFill>
                  </a:rPr>
                  <a:t> approximate </a:t>
                </a:r>
                <a:r>
                  <a:rPr lang="en-CH" sz="3200" i="1" dirty="0">
                    <a:solidFill>
                      <a:srgbClr val="FF0000"/>
                    </a:solidFill>
                  </a:rPr>
                  <a:t>histogram</a:t>
                </a:r>
                <a:r>
                  <a:rPr lang="en-CH" sz="3200" dirty="0">
                    <a:solidFill>
                      <a:srgbClr val="0070C0"/>
                    </a:solidFill>
                  </a:rPr>
                  <a:t>-based algorithm, which only allows splits at certain percentiles. </a:t>
                </a:r>
              </a:p>
              <a:p>
                <a:pPr lvl="1"/>
                <a:r>
                  <a:rPr lang="en-CH" sz="2800" dirty="0">
                    <a:solidFill>
                      <a:srgbClr val="0070C0"/>
                    </a:solidFill>
                  </a:rPr>
                  <a:t>Each interval contains datapoints </a:t>
                </a:r>
                <a14:m>
                  <m:oMath xmlns:m="http://schemas.openxmlformats.org/officeDocument/2006/math">
                    <m:sSub>
                      <m:sSubPr>
                        <m:ctrlPr>
                          <a:rPr lang="en-CH" sz="2800" i="1">
                            <a:solidFill>
                              <a:srgbClr val="0070C0"/>
                            </a:solidFill>
                            <a:latin typeface="Cambria Math" panose="02040503050406030204" pitchFamily="18" charset="0"/>
                          </a:rPr>
                        </m:ctrlPr>
                      </m:sSubPr>
                      <m:e>
                        <m:r>
                          <a:rPr lang="fr-CH" sz="2800" b="1" i="1" smtClean="0">
                            <a:solidFill>
                              <a:srgbClr val="0070C0"/>
                            </a:solidFill>
                            <a:latin typeface="Cambria Math" panose="02040503050406030204" pitchFamily="18" charset="0"/>
                          </a:rPr>
                          <m:t>𝒙</m:t>
                        </m:r>
                      </m:e>
                      <m:sub>
                        <m:r>
                          <a:rPr lang="fr-CH" sz="2800" i="1">
                            <a:solidFill>
                              <a:srgbClr val="0070C0"/>
                            </a:solidFill>
                            <a:latin typeface="Cambria Math" panose="02040503050406030204" pitchFamily="18" charset="0"/>
                          </a:rPr>
                          <m:t>𝑖</m:t>
                        </m:r>
                      </m:sub>
                    </m:sSub>
                  </m:oMath>
                </a14:m>
                <a:r>
                  <a:rPr lang="en-CH" sz="2800" dirty="0">
                    <a:solidFill>
                      <a:srgbClr val="0070C0"/>
                    </a:solidFill>
                  </a:rPr>
                  <a:t> with a similar sum of hessian </a:t>
                </a:r>
                <a14:m>
                  <m:oMath xmlns:m="http://schemas.openxmlformats.org/officeDocument/2006/math">
                    <m:sSub>
                      <m:sSubPr>
                        <m:ctrlPr>
                          <a:rPr lang="en-CH" sz="2800" i="1">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h</m:t>
                        </m:r>
                      </m:e>
                      <m:sub>
                        <m:r>
                          <a:rPr lang="fr-CH" sz="2800" i="1">
                            <a:solidFill>
                              <a:srgbClr val="0070C0"/>
                            </a:solidFill>
                            <a:latin typeface="Cambria Math" panose="02040503050406030204" pitchFamily="18" charset="0"/>
                          </a:rPr>
                          <m:t>𝑖</m:t>
                        </m:r>
                      </m:sub>
                    </m:sSub>
                  </m:oMath>
                </a14:m>
                <a:r>
                  <a:rPr lang="en-CH" sz="2800" dirty="0">
                    <a:solidFill>
                      <a:srgbClr val="0070C0"/>
                    </a:solidFill>
                  </a:rPr>
                  <a:t> </a:t>
                </a:r>
              </a:p>
              <a:p>
                <a:r>
                  <a:rPr lang="en-CH" sz="3200" dirty="0">
                    <a:solidFill>
                      <a:srgbClr val="0070C0"/>
                    </a:solidFill>
                  </a:rPr>
                  <a:t>In case of missing values, XGBoost calculates a default direction for each node. The default direction gives the largest gain </a:t>
                </a:r>
                <a14:m>
                  <m:oMath xmlns:m="http://schemas.openxmlformats.org/officeDocument/2006/math">
                    <m:sSub>
                      <m:sSubPr>
                        <m:ctrlPr>
                          <a:rPr lang="en-CH" sz="3200" i="1" smtClean="0">
                            <a:solidFill>
                              <a:srgbClr val="0070C0"/>
                            </a:solidFill>
                            <a:latin typeface="Cambria Math" panose="02040503050406030204" pitchFamily="18" charset="0"/>
                            <a:ea typeface="Cambria Math" panose="02040503050406030204" pitchFamily="18" charset="0"/>
                          </a:rPr>
                        </m:ctrlPr>
                      </m:sSubPr>
                      <m:e>
                        <m:r>
                          <a:rPr lang="en-CH" sz="3200" i="1">
                            <a:solidFill>
                              <a:srgbClr val="0070C0"/>
                            </a:solidFill>
                            <a:latin typeface="Cambria Math" panose="02040503050406030204" pitchFamily="18" charset="0"/>
                            <a:ea typeface="Cambria Math" panose="02040503050406030204" pitchFamily="18" charset="0"/>
                          </a:rPr>
                          <m:t>ℒ</m:t>
                        </m:r>
                      </m:e>
                      <m:sub>
                        <m:r>
                          <a:rPr lang="fr-CH" sz="3200" b="0" i="1" smtClean="0">
                            <a:solidFill>
                              <a:srgbClr val="0070C0"/>
                            </a:solidFill>
                            <a:latin typeface="Cambria Math" panose="02040503050406030204" pitchFamily="18" charset="0"/>
                            <a:ea typeface="Cambria Math" panose="02040503050406030204" pitchFamily="18" charset="0"/>
                          </a:rPr>
                          <m:t>𝑠𝑝𝑙𝑖𝑡</m:t>
                        </m:r>
                      </m:sub>
                    </m:sSub>
                  </m:oMath>
                </a14:m>
                <a:r>
                  <a:rPr lang="en-CH" sz="3200" dirty="0">
                    <a:solidFill>
                      <a:srgbClr val="0070C0"/>
                    </a:solidFill>
                  </a:rPr>
                  <a:t> if all missing values are assigned to this direction. </a:t>
                </a:r>
              </a:p>
            </p:txBody>
          </p:sp>
        </mc:Choice>
        <mc:Fallback>
          <p:sp>
            <p:nvSpPr>
              <p:cNvPr id="3" name="Content Placeholder 2">
                <a:extLst>
                  <a:ext uri="{FF2B5EF4-FFF2-40B4-BE49-F238E27FC236}">
                    <a16:creationId xmlns:a16="http://schemas.microsoft.com/office/drawing/2014/main" id="{179F6F74-1AA7-729B-3126-126EF8F745AC}"/>
                  </a:ext>
                </a:extLst>
              </p:cNvPr>
              <p:cNvSpPr>
                <a:spLocks noGrp="1" noRot="1" noChangeAspect="1" noMove="1" noResize="1" noEditPoints="1" noAdjustHandles="1" noChangeArrowheads="1" noChangeShapeType="1" noTextEdit="1"/>
              </p:cNvSpPr>
              <p:nvPr>
                <p:ph idx="1"/>
              </p:nvPr>
            </p:nvSpPr>
            <p:spPr>
              <a:blipFill>
                <a:blip r:embed="rId2"/>
                <a:stretch>
                  <a:fillRect l="-1327" t="-3779" r="-844"/>
                </a:stretch>
              </a:blipFill>
            </p:spPr>
            <p:txBody>
              <a:bodyPr/>
              <a:lstStyle/>
              <a:p>
                <a:r>
                  <a:rPr lang="en-CH">
                    <a:noFill/>
                  </a:rPr>
                  <a:t> </a:t>
                </a:r>
              </a:p>
            </p:txBody>
          </p:sp>
        </mc:Fallback>
      </mc:AlternateContent>
    </p:spTree>
    <p:extLst>
      <p:ext uri="{BB962C8B-B14F-4D97-AF65-F5344CB8AC3E}">
        <p14:creationId xmlns:p14="http://schemas.microsoft.com/office/powerpoint/2010/main" val="3597913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instance weight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p:txBody>
          </p:sp>
        </mc:Choice>
        <mc:Fallback xmlns="">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rot="16200000">
            <a:off x="1641435" y="4276423"/>
            <a:ext cx="1819729" cy="646331"/>
          </a:xfrm>
          <a:prstGeom prst="rect">
            <a:avLst/>
          </a:prstGeom>
          <a:noFill/>
        </p:spPr>
        <p:txBody>
          <a:bodyPr wrap="none" rtlCol="0">
            <a:spAutoFit/>
          </a:bodyPr>
          <a:lstStyle/>
          <a:p>
            <a:pPr algn="ctr"/>
            <a:r>
              <a:rPr lang="en-CH" dirty="0">
                <a:solidFill>
                  <a:srgbClr val="FF0000"/>
                </a:solidFill>
              </a:rPr>
              <a:t>Hyperparameter</a:t>
            </a:r>
          </a:p>
          <a:p>
            <a:pPr algn="ctr"/>
            <a:r>
              <a:rPr lang="en-CH" dirty="0">
                <a:solidFill>
                  <a:srgbClr val="FF0000"/>
                </a:solidFill>
              </a:rPr>
              <a:t> search loop</a:t>
            </a:r>
          </a:p>
        </p:txBody>
      </p:sp>
      <p:sp>
        <p:nvSpPr>
          <p:cNvPr id="9" name="TextBox 8">
            <a:extLst>
              <a:ext uri="{FF2B5EF4-FFF2-40B4-BE49-F238E27FC236}">
                <a16:creationId xmlns:a16="http://schemas.microsoft.com/office/drawing/2014/main" id="{71ADBEFA-D9EE-EA07-00D0-1AB2FFD64BDE}"/>
              </a:ext>
            </a:extLst>
          </p:cNvPr>
          <p:cNvSpPr txBox="1"/>
          <p:nvPr/>
        </p:nvSpPr>
        <p:spPr>
          <a:xfrm rot="16200000">
            <a:off x="3089127" y="4345292"/>
            <a:ext cx="966290" cy="369332"/>
          </a:xfrm>
          <a:prstGeom prst="rect">
            <a:avLst/>
          </a:prstGeom>
          <a:noFill/>
        </p:spPr>
        <p:txBody>
          <a:bodyPr wrap="none" rtlCol="0">
            <a:spAutoFit/>
          </a:bodyPr>
          <a:lstStyle/>
          <a:p>
            <a:r>
              <a:rPr lang="en-CH" dirty="0">
                <a:solidFill>
                  <a:srgbClr val="00B050"/>
                </a:solidFill>
              </a:rPr>
              <a:t>CV loop</a:t>
            </a:r>
          </a:p>
        </p:txBody>
      </p:sp>
      <p:sp>
        <p:nvSpPr>
          <p:cNvPr id="4" name="Left Brace 3">
            <a:extLst>
              <a:ext uri="{FF2B5EF4-FFF2-40B4-BE49-F238E27FC236}">
                <a16:creationId xmlns:a16="http://schemas.microsoft.com/office/drawing/2014/main" id="{B28AA1BA-70FD-B6B7-4C11-CBD159A637F6}"/>
              </a:ext>
            </a:extLst>
          </p:cNvPr>
          <p:cNvSpPr/>
          <p:nvPr/>
        </p:nvSpPr>
        <p:spPr>
          <a:xfrm>
            <a:off x="3756938" y="4004441"/>
            <a:ext cx="268524" cy="1051035"/>
          </a:xfrm>
          <a:prstGeom prst="leftBrace">
            <a:avLst/>
          </a:prstGeom>
          <a:noFill/>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solidFill>
                <a:srgbClr val="00B050"/>
              </a:solidFill>
            </a:endParaRPr>
          </a:p>
        </p:txBody>
      </p:sp>
      <p:sp>
        <p:nvSpPr>
          <p:cNvPr id="11" name="Left Brace 10">
            <a:extLst>
              <a:ext uri="{FF2B5EF4-FFF2-40B4-BE49-F238E27FC236}">
                <a16:creationId xmlns:a16="http://schemas.microsoft.com/office/drawing/2014/main" id="{E7E42933-9B16-AE09-3990-FBEECC43BF2C}"/>
              </a:ext>
            </a:extLst>
          </p:cNvPr>
          <p:cNvSpPr/>
          <p:nvPr/>
        </p:nvSpPr>
        <p:spPr>
          <a:xfrm>
            <a:off x="2948035" y="3429000"/>
            <a:ext cx="268524" cy="234117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405094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normAutofit fontScale="92500"/>
          </a:bodyPr>
          <a:lstStyle/>
          <a:p>
            <a:r>
              <a:rPr lang="en-CH" sz="3200" dirty="0">
                <a:solidFill>
                  <a:srgbClr val="0070C0"/>
                </a:solidFill>
              </a:rPr>
              <a:t>Random algorithms find optimal solutions faster and more accurately than grid searches</a:t>
            </a:r>
          </a:p>
          <a:p>
            <a:r>
              <a:rPr lang="en-CH" sz="3200" dirty="0">
                <a:solidFill>
                  <a:srgbClr val="0070C0"/>
                </a:solidFill>
              </a:rPr>
              <a:t>Therefore Hyperopt implements a random search algorithm.</a:t>
            </a:r>
          </a:p>
          <a:p>
            <a:r>
              <a:rPr lang="en-GB" sz="3200" dirty="0" err="1">
                <a:solidFill>
                  <a:srgbClr val="0070C0"/>
                </a:solidFill>
              </a:rPr>
              <a:t>Hyperopt</a:t>
            </a:r>
            <a:r>
              <a:rPr lang="en-GB" sz="3200" dirty="0">
                <a:solidFill>
                  <a:srgbClr val="0070C0"/>
                </a:solidFill>
              </a:rPr>
              <a:t> also offers</a:t>
            </a:r>
            <a:r>
              <a:rPr lang="en-CH" sz="3200" dirty="0">
                <a:solidFill>
                  <a:srgbClr val="0070C0"/>
                </a:solidFill>
              </a:rPr>
              <a:t> two other model-based search algorithms:</a:t>
            </a:r>
          </a:p>
          <a:p>
            <a:pPr lvl="1"/>
            <a:r>
              <a:rPr lang="en-CH" sz="2800" dirty="0">
                <a:solidFill>
                  <a:srgbClr val="0070C0"/>
                </a:solidFill>
              </a:rPr>
              <a:t>Gaussian process approach (GP) (not implemented in python)</a:t>
            </a:r>
          </a:p>
          <a:p>
            <a:pPr lvl="1"/>
            <a:r>
              <a:rPr lang="en-CH" sz="2800" dirty="0">
                <a:solidFill>
                  <a:srgbClr val="0070C0"/>
                </a:solidFill>
              </a:rPr>
              <a:t>Tree-str</a:t>
            </a:r>
            <a:r>
              <a:rPr lang="en-GB" sz="2800" dirty="0">
                <a:solidFill>
                  <a:srgbClr val="0070C0"/>
                </a:solidFill>
              </a:rPr>
              <a:t>u</a:t>
            </a:r>
            <a:r>
              <a:rPr lang="en-CH" sz="2800" dirty="0">
                <a:solidFill>
                  <a:srgbClr val="0070C0"/>
                </a:solidFill>
              </a:rPr>
              <a:t>ctured Parzen window approach (TPE)</a:t>
            </a:r>
          </a:p>
          <a:p>
            <a:r>
              <a:rPr lang="en-CH" sz="3200" dirty="0">
                <a:solidFill>
                  <a:srgbClr val="0070C0"/>
                </a:solidFill>
              </a:rPr>
              <a:t>Hyperopt support</a:t>
            </a:r>
            <a:r>
              <a:rPr lang="en-GB" sz="3200" dirty="0">
                <a:solidFill>
                  <a:srgbClr val="0070C0"/>
                </a:solidFill>
              </a:rPr>
              <a:t>s</a:t>
            </a:r>
            <a:r>
              <a:rPr lang="en-CH" sz="3200" dirty="0">
                <a:solidFill>
                  <a:srgbClr val="0070C0"/>
                </a:solidFill>
              </a:rPr>
              <a:t> nested parameter spaces</a:t>
            </a:r>
          </a:p>
          <a:p>
            <a:r>
              <a:rPr lang="en-CH" sz="3200" dirty="0">
                <a:solidFill>
                  <a:srgbClr val="0070C0"/>
                </a:solidFill>
              </a:rPr>
              <a:t>Hyperopt support</a:t>
            </a:r>
            <a:r>
              <a:rPr lang="en-GB" sz="3200" dirty="0">
                <a:solidFill>
                  <a:srgbClr val="0070C0"/>
                </a:solidFill>
              </a:rPr>
              <a:t>s</a:t>
            </a:r>
            <a:r>
              <a:rPr lang="en-CH" sz="3200" dirty="0">
                <a:solidFill>
                  <a:srgbClr val="0070C0"/>
                </a:solidFill>
              </a:rPr>
              <a:t> warm start using previous results</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64166" y="2079571"/>
            <a:ext cx="9917860" cy="3681881"/>
          </a:xfrm>
          <a:prstGeom prst="rect">
            <a:avLst/>
          </a:prstGeom>
        </p:spPr>
      </p:pic>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p:sp>
        <p:nvSpPr>
          <p:cNvPr id="5" name="TextBox 4">
            <a:extLst>
              <a:ext uri="{FF2B5EF4-FFF2-40B4-BE49-F238E27FC236}">
                <a16:creationId xmlns:a16="http://schemas.microsoft.com/office/drawing/2014/main" id="{15802853-29CF-5E86-532E-9BA7A07B5303}"/>
              </a:ext>
            </a:extLst>
          </p:cNvPr>
          <p:cNvSpPr txBox="1"/>
          <p:nvPr/>
        </p:nvSpPr>
        <p:spPr>
          <a:xfrm>
            <a:off x="1252422" y="6020793"/>
            <a:ext cx="3714607" cy="369332"/>
          </a:xfrm>
          <a:prstGeom prst="rect">
            <a:avLst/>
          </a:prstGeom>
          <a:noFill/>
        </p:spPr>
        <p:txBody>
          <a:bodyPr wrap="none" rtlCol="0">
            <a:spAutoFit/>
          </a:bodyPr>
          <a:lstStyle/>
          <a:p>
            <a:r>
              <a:rPr lang="en-CH" dirty="0"/>
              <a:t>TPE: Tree structured Parzen estimator</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2ACAD44-CA2E-AEF1-9721-703DA496D82C}"/>
                  </a:ext>
                </a:extLst>
              </p:cNvPr>
              <p:cNvSpPr txBox="1"/>
              <p:nvPr/>
            </p:nvSpPr>
            <p:spPr>
              <a:xfrm>
                <a:off x="6258251" y="5790988"/>
                <a:ext cx="5814754" cy="830997"/>
              </a:xfrm>
              <a:prstGeom prst="rect">
                <a:avLst/>
              </a:prstGeom>
              <a:noFill/>
            </p:spPr>
            <p:txBody>
              <a:bodyPr wrap="square">
                <a:spAutoFit/>
              </a:bodyPr>
              <a:lstStyle/>
              <a:p>
                <a:r>
                  <a:rPr lang="en-CH" sz="2400" dirty="0">
                    <a:solidFill>
                      <a:schemeClr val="tx1">
                        <a:lumMod val="75000"/>
                        <a:lumOff val="25000"/>
                      </a:schemeClr>
                    </a:solidFill>
                  </a:rPr>
                  <a:t>The TPE algorithm will choose hyperscores with large </a:t>
                </a:r>
                <a14:m>
                  <m:oMath xmlns:m="http://schemas.openxmlformats.org/officeDocument/2006/math">
                    <m:r>
                      <a:rPr lang="fr-CH" sz="2400" i="1" smtClean="0">
                        <a:solidFill>
                          <a:srgbClr val="FFC000"/>
                        </a:solidFill>
                        <a:latin typeface="Cambria Math" panose="02040503050406030204" pitchFamily="18" charset="0"/>
                      </a:rPr>
                      <m:t>𝑙</m:t>
                    </m:r>
                    <m:d>
                      <m:dPr>
                        <m:ctrlPr>
                          <a:rPr lang="fr-CH" sz="2400" i="1">
                            <a:solidFill>
                              <a:srgbClr val="FFC000"/>
                            </a:solidFill>
                            <a:latin typeface="Cambria Math" panose="02040503050406030204" pitchFamily="18" charset="0"/>
                          </a:rPr>
                        </m:ctrlPr>
                      </m:dPr>
                      <m:e>
                        <m:r>
                          <a:rPr lang="fr-CH" sz="2400" i="1">
                            <a:solidFill>
                              <a:srgbClr val="FFC000"/>
                            </a:solidFill>
                            <a:latin typeface="Cambria Math" panose="02040503050406030204" pitchFamily="18" charset="0"/>
                          </a:rPr>
                          <m:t>𝑥</m:t>
                        </m:r>
                      </m:e>
                    </m:d>
                  </m:oMath>
                </a14:m>
                <a:r>
                  <a:rPr lang="en-CH" sz="2400" dirty="0">
                    <a:solidFill>
                      <a:srgbClr val="FFC000"/>
                    </a:solidFill>
                  </a:rPr>
                  <a:t> </a:t>
                </a:r>
                <a:r>
                  <a:rPr lang="en-CH" sz="2400" dirty="0">
                    <a:solidFill>
                      <a:schemeClr val="tx1">
                        <a:lumMod val="75000"/>
                        <a:lumOff val="25000"/>
                      </a:schemeClr>
                    </a:solidFill>
                  </a:rPr>
                  <a:t>and small </a:t>
                </a:r>
                <a14:m>
                  <m:oMath xmlns:m="http://schemas.openxmlformats.org/officeDocument/2006/math">
                    <m:r>
                      <a:rPr lang="fr-CH" sz="2400" i="1" smtClean="0">
                        <a:solidFill>
                          <a:srgbClr val="00B050"/>
                        </a:solidFill>
                        <a:latin typeface="Cambria Math" panose="02040503050406030204" pitchFamily="18" charset="0"/>
                      </a:rPr>
                      <m:t>𝑔</m:t>
                    </m:r>
                    <m:d>
                      <m:dPr>
                        <m:ctrlPr>
                          <a:rPr lang="fr-CH" sz="2400" i="1">
                            <a:solidFill>
                              <a:srgbClr val="00B050"/>
                            </a:solidFill>
                            <a:latin typeface="Cambria Math" panose="02040503050406030204" pitchFamily="18" charset="0"/>
                          </a:rPr>
                        </m:ctrlPr>
                      </m:dPr>
                      <m:e>
                        <m:r>
                          <a:rPr lang="fr-CH" sz="2400" i="1">
                            <a:solidFill>
                              <a:srgbClr val="00B050"/>
                            </a:solidFill>
                            <a:latin typeface="Cambria Math" panose="02040503050406030204" pitchFamily="18" charset="0"/>
                          </a:rPr>
                          <m:t>𝑥</m:t>
                        </m:r>
                      </m:e>
                    </m:d>
                  </m:oMath>
                </a14:m>
                <a:r>
                  <a:rPr lang="en-CH" sz="2400" dirty="0">
                    <a:solidFill>
                      <a:srgbClr val="00B050"/>
                    </a:solidFill>
                  </a:rPr>
                  <a:t>.</a:t>
                </a:r>
                <a:endParaRPr lang="en-CH" sz="2400" dirty="0">
                  <a:solidFill>
                    <a:srgbClr val="0070C0"/>
                  </a:solidFill>
                </a:endParaRPr>
              </a:p>
            </p:txBody>
          </p:sp>
        </mc:Choice>
        <mc:Fallback>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258251" y="5790988"/>
                <a:ext cx="5814754" cy="830997"/>
              </a:xfrm>
              <a:prstGeom prst="rect">
                <a:avLst/>
              </a:prstGeom>
              <a:blipFill>
                <a:blip r:embed="rId3"/>
                <a:stretch>
                  <a:fillRect l="-1525" t="-6061" r="-1743" b="-1666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6207703" y="1761777"/>
            <a:ext cx="318292" cy="261956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solidFill>
                <a:srgbClr val="00B050"/>
              </a:solidFill>
            </a:endParaRPr>
          </a:p>
        </p:txBody>
      </p:sp>
      <p:sp>
        <p:nvSpPr>
          <p:cNvPr id="20" name="Right Brace 19">
            <a:extLst>
              <a:ext uri="{FF2B5EF4-FFF2-40B4-BE49-F238E27FC236}">
                <a16:creationId xmlns:a16="http://schemas.microsoft.com/office/drawing/2014/main" id="{5CC5EE17-3EC8-1D05-62B4-6D9874F22293}"/>
              </a:ext>
            </a:extLst>
          </p:cNvPr>
          <p:cNvSpPr/>
          <p:nvPr/>
        </p:nvSpPr>
        <p:spPr>
          <a:xfrm>
            <a:off x="6207704" y="4424220"/>
            <a:ext cx="318292" cy="987193"/>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689757C-8B03-C0DF-F4FF-970FB24FC0A7}"/>
                  </a:ext>
                </a:extLst>
              </p:cNvPr>
              <p:cNvSpPr txBox="1"/>
              <p:nvPr/>
            </p:nvSpPr>
            <p:spPr>
              <a:xfrm>
                <a:off x="1493569" y="6377744"/>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m:t>
                      </m:r>
                      <m:r>
                        <m:rPr>
                          <m:nor/>
                        </m:rPr>
                        <a:rPr lang="fr-CH" sz="1800" b="0" i="0" smtClean="0">
                          <a:solidFill>
                            <a:schemeClr val="tx1">
                              <a:lumMod val="75000"/>
                              <a:lumOff val="25000"/>
                            </a:schemeClr>
                          </a:solidFill>
                          <a:latin typeface="Cambria Math" panose="02040503050406030204" pitchFamily="18" charset="0"/>
                          <a:ea typeface="Cambria Math" panose="02040503050406030204" pitchFamily="18" charset="0"/>
                        </a:rPr>
                        <m:t>quantile</m:t>
                      </m:r>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rPr>
                        <m:t>𝑝</m:t>
                      </m:r>
                      <m:d>
                        <m:dPr>
                          <m:ctrlPr>
                            <a:rPr lang="fr-CH" sz="1800" b="0" i="1" smtClean="0">
                              <a:solidFill>
                                <a:schemeClr val="tx1">
                                  <a:lumMod val="75000"/>
                                  <a:lumOff val="25000"/>
                                </a:schemeClr>
                              </a:solidFill>
                              <a:latin typeface="Cambria Math" panose="02040503050406030204" pitchFamily="18" charset="0"/>
                            </a:rPr>
                          </m:ctrlPr>
                        </m:dPr>
                        <m:e>
                          <m:r>
                            <a:rPr lang="fr-CH" sz="1800" b="0" i="1" smtClean="0">
                              <a:solidFill>
                                <a:schemeClr val="tx1">
                                  <a:lumMod val="75000"/>
                                  <a:lumOff val="25000"/>
                                </a:schemeClr>
                              </a:solidFill>
                              <a:latin typeface="Cambria Math" panose="02040503050406030204" pitchFamily="18" charset="0"/>
                            </a:rPr>
                            <m:t>𝑦</m:t>
                          </m:r>
                          <m:r>
                            <a:rPr lang="fr-CH" sz="1800" b="0" i="1" smtClean="0">
                              <a:solidFill>
                                <a:schemeClr val="tx1">
                                  <a:lumMod val="75000"/>
                                  <a:lumOff val="25000"/>
                                </a:schemeClr>
                              </a:solidFill>
                              <a:latin typeface="Cambria Math" panose="02040503050406030204" pitchFamily="18" charset="0"/>
                            </a:rPr>
                            <m:t>&lt;</m:t>
                          </m:r>
                          <m:sSup>
                            <m:sSupPr>
                              <m:ctrlPr>
                                <a:rPr lang="fr-CH" sz="1800" i="1">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e>
                      </m:d>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1493569" y="6377744"/>
                <a:ext cx="3714607" cy="369332"/>
              </a:xfrm>
              <a:prstGeom prst="rect">
                <a:avLst/>
              </a:prstGeom>
              <a:blipFill>
                <a:blip r:embed="rId4"/>
                <a:stretch>
                  <a:fillRect b="-1333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7" name="Picture 6">
            <a:extLst>
              <a:ext uri="{FF2B5EF4-FFF2-40B4-BE49-F238E27FC236}">
                <a16:creationId xmlns:a16="http://schemas.microsoft.com/office/drawing/2014/main" id="{B3166246-8A2D-1F97-9904-B819C58C7D8A}"/>
              </a:ext>
            </a:extLst>
          </p:cNvPr>
          <p:cNvPicPr>
            <a:picLocks noChangeAspect="1"/>
          </p:cNvPicPr>
          <p:nvPr/>
        </p:nvPicPr>
        <p:blipFill>
          <a:blip r:embed="rId6"/>
          <a:stretch>
            <a:fillRect/>
          </a:stretch>
        </p:blipFill>
        <p:spPr>
          <a:xfrm>
            <a:off x="202348" y="1382201"/>
            <a:ext cx="5814756" cy="4561399"/>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A88158E-11AB-D35B-B289-D8859C714307}"/>
                  </a:ext>
                </a:extLst>
              </p:cNvPr>
              <p:cNvSpPr txBox="1"/>
              <p:nvPr/>
            </p:nvSpPr>
            <p:spPr>
              <a:xfrm>
                <a:off x="893595" y="4233233"/>
                <a:ext cx="358827" cy="324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893595" y="4233233"/>
                <a:ext cx="358827" cy="324142"/>
              </a:xfrm>
              <a:prstGeom prst="rect">
                <a:avLst/>
              </a:prstGeom>
              <a:blipFill>
                <a:blip r:embed="rId7"/>
                <a:stretch>
                  <a:fillRect l="-24138" r="-3448" b="-37037"/>
                </a:stretch>
              </a:blipFill>
            </p:spPr>
            <p:txBody>
              <a:bodyPr/>
              <a:lstStyle/>
              <a:p>
                <a:r>
                  <a:rPr lang="en-CH">
                    <a:noFill/>
                  </a:rPr>
                  <a:t> </a:t>
                </a:r>
              </a:p>
            </p:txBody>
          </p:sp>
        </mc:Fallback>
      </mc:AlternateContent>
      <p:grpSp>
        <p:nvGrpSpPr>
          <p:cNvPr id="27" name="Group 26">
            <a:extLst>
              <a:ext uri="{FF2B5EF4-FFF2-40B4-BE49-F238E27FC236}">
                <a16:creationId xmlns:a16="http://schemas.microsoft.com/office/drawing/2014/main" id="{1EAAA66B-AD2A-65EC-4246-5A88CC331354}"/>
              </a:ext>
            </a:extLst>
          </p:cNvPr>
          <p:cNvGrpSpPr/>
          <p:nvPr/>
        </p:nvGrpSpPr>
        <p:grpSpPr>
          <a:xfrm>
            <a:off x="7809465" y="1564387"/>
            <a:ext cx="4024095" cy="3156711"/>
            <a:chOff x="7809465" y="1564387"/>
            <a:chExt cx="4024095" cy="3156711"/>
          </a:xfrm>
        </p:grpSpPr>
        <p:pic>
          <p:nvPicPr>
            <p:cNvPr id="26" name="Picture 25">
              <a:extLst>
                <a:ext uri="{FF2B5EF4-FFF2-40B4-BE49-F238E27FC236}">
                  <a16:creationId xmlns:a16="http://schemas.microsoft.com/office/drawing/2014/main" id="{256B6EEF-17A6-033E-3FBB-E521DC7D6B7C}"/>
                </a:ext>
              </a:extLst>
            </p:cNvPr>
            <p:cNvPicPr>
              <a:picLocks noChangeAspect="1"/>
            </p:cNvPicPr>
            <p:nvPr/>
          </p:nvPicPr>
          <p:blipFill>
            <a:blip r:embed="rId8"/>
            <a:stretch>
              <a:fillRect/>
            </a:stretch>
          </p:blipFill>
          <p:spPr>
            <a:xfrm>
              <a:off x="7809465" y="1564387"/>
              <a:ext cx="4024095" cy="3156711"/>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8E5806A-60C5-02B2-16A1-CE5D5A527B87}"/>
                    </a:ext>
                  </a:extLst>
                </p:cNvPr>
                <p:cNvSpPr txBox="1"/>
                <p:nvPr/>
              </p:nvSpPr>
              <p:spPr>
                <a:xfrm>
                  <a:off x="8318356" y="3732298"/>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8318356" y="3732298"/>
                  <a:ext cx="577338" cy="369332"/>
                </a:xfrm>
                <a:prstGeom prst="rect">
                  <a:avLst/>
                </a:prstGeom>
                <a:blipFill>
                  <a:blip r:embed="rId9"/>
                  <a:stretch>
                    <a:fillRect l="-32609" t="-22581" b="-45161"/>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5AC1C26-44C0-A676-6700-4F8F5279654B}"/>
                    </a:ext>
                  </a:extLst>
                </p:cNvPr>
                <p:cNvSpPr txBox="1"/>
                <p:nvPr/>
              </p:nvSpPr>
              <p:spPr>
                <a:xfrm>
                  <a:off x="10117994" y="2349212"/>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117994" y="2349212"/>
                  <a:ext cx="598305" cy="369332"/>
                </a:xfrm>
                <a:prstGeom prst="rect">
                  <a:avLst/>
                </a:prstGeom>
                <a:blipFill>
                  <a:blip r:embed="rId10"/>
                  <a:stretch>
                    <a:fillRect l="-12500" b="-3226"/>
                  </a:stretch>
                </a:blipFill>
              </p:spPr>
              <p:txBody>
                <a:bodyPr/>
                <a:lstStyle/>
                <a:p>
                  <a:r>
                    <a:rPr lang="en-CH">
                      <a:noFill/>
                    </a:rPr>
                    <a:t> </a:t>
                  </a:r>
                </a:p>
              </p:txBody>
            </p:sp>
          </mc:Fallback>
        </mc:AlternateContent>
      </p:gr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D6A595C-298D-5890-9263-CDFBFABB56D9}"/>
                  </a:ext>
                </a:extLst>
              </p:cNvPr>
              <p:cNvSpPr txBox="1"/>
              <p:nvPr/>
            </p:nvSpPr>
            <p:spPr>
              <a:xfrm>
                <a:off x="6723379" y="2886893"/>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p:sp>
            <p:nvSpPr>
              <p:cNvPr id="21" name="TextBox 20">
                <a:extLst>
                  <a:ext uri="{FF2B5EF4-FFF2-40B4-BE49-F238E27FC236}">
                    <a16:creationId xmlns:a16="http://schemas.microsoft.com/office/drawing/2014/main" id="{7D6A595C-298D-5890-9263-CDFBFABB56D9}"/>
                  </a:ext>
                </a:extLst>
              </p:cNvPr>
              <p:cNvSpPr txBox="1">
                <a:spLocks noRot="1" noChangeAspect="1" noMove="1" noResize="1" noEditPoints="1" noAdjustHandles="1" noChangeArrowheads="1" noChangeShapeType="1" noTextEdit="1"/>
              </p:cNvSpPr>
              <p:nvPr/>
            </p:nvSpPr>
            <p:spPr>
              <a:xfrm>
                <a:off x="6723379" y="2886893"/>
                <a:ext cx="577338" cy="369332"/>
              </a:xfrm>
              <a:prstGeom prst="rect">
                <a:avLst/>
              </a:prstGeom>
              <a:blipFill>
                <a:blip r:embed="rId11"/>
                <a:stretch>
                  <a:fillRect l="-31915" t="-26667" b="-50000"/>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B25A1C-F1CC-7EF8-5A37-D28DACEEDBE1}"/>
                  </a:ext>
                </a:extLst>
              </p:cNvPr>
              <p:cNvSpPr txBox="1"/>
              <p:nvPr/>
            </p:nvSpPr>
            <p:spPr>
              <a:xfrm>
                <a:off x="6723379" y="4760917"/>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p:sp>
            <p:nvSpPr>
              <p:cNvPr id="23" name="TextBox 22">
                <a:extLst>
                  <a:ext uri="{FF2B5EF4-FFF2-40B4-BE49-F238E27FC236}">
                    <a16:creationId xmlns:a16="http://schemas.microsoft.com/office/drawing/2014/main" id="{51B25A1C-F1CC-7EF8-5A37-D28DACEEDBE1}"/>
                  </a:ext>
                </a:extLst>
              </p:cNvPr>
              <p:cNvSpPr txBox="1">
                <a:spLocks noRot="1" noChangeAspect="1" noMove="1" noResize="1" noEditPoints="1" noAdjustHandles="1" noChangeArrowheads="1" noChangeShapeType="1" noTextEdit="1"/>
              </p:cNvSpPr>
              <p:nvPr/>
            </p:nvSpPr>
            <p:spPr>
              <a:xfrm>
                <a:off x="6723379" y="4760917"/>
                <a:ext cx="598305" cy="369332"/>
              </a:xfrm>
              <a:prstGeom prst="rect">
                <a:avLst/>
              </a:prstGeom>
              <a:blipFill>
                <a:blip r:embed="rId12"/>
                <a:stretch>
                  <a:fillRect l="-12500" b="-3226"/>
                </a:stretch>
              </a:blipFill>
            </p:spPr>
            <p:txBody>
              <a:bodyPr/>
              <a:lstStyle/>
              <a:p>
                <a:r>
                  <a:rPr lang="en-CH">
                    <a:noFill/>
                  </a:rPr>
                  <a:t> </a:t>
                </a:r>
              </a:p>
            </p:txBody>
          </p:sp>
        </mc:Fallback>
      </mc:AlternateContent>
    </p:spTree>
    <p:extLst>
      <p:ext uri="{BB962C8B-B14F-4D97-AF65-F5344CB8AC3E}">
        <p14:creationId xmlns:p14="http://schemas.microsoft.com/office/powerpoint/2010/main" val="164999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749300" y="2630487"/>
            <a:ext cx="29083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knowledge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normAutofit/>
          </a:bodyPr>
          <a:lstStyle/>
          <a:p>
            <a:r>
              <a:rPr lang="en-CH" sz="3600" dirty="0">
                <a:solidFill>
                  <a:srgbClr val="0070C0"/>
                </a:solidFill>
              </a:rPr>
              <a:t>LIME: </a:t>
            </a:r>
            <a:r>
              <a:rPr lang="en-CH" sz="3600" u="sng" dirty="0">
                <a:solidFill>
                  <a:srgbClr val="0070C0"/>
                </a:solidFill>
              </a:rPr>
              <a:t>L</a:t>
            </a:r>
            <a:r>
              <a:rPr lang="en-CH" sz="3600" dirty="0">
                <a:solidFill>
                  <a:srgbClr val="0070C0"/>
                </a:solidFill>
              </a:rPr>
              <a:t>ocal </a:t>
            </a:r>
            <a:r>
              <a:rPr lang="en-CH" sz="3600" u="sng" dirty="0">
                <a:solidFill>
                  <a:srgbClr val="0070C0"/>
                </a:solidFill>
              </a:rPr>
              <a:t>I</a:t>
            </a:r>
            <a:r>
              <a:rPr lang="en-CH" sz="3600" dirty="0">
                <a:solidFill>
                  <a:srgbClr val="0070C0"/>
                </a:solidFill>
              </a:rPr>
              <a:t>nterpretable </a:t>
            </a:r>
            <a:r>
              <a:rPr lang="en-CH" sz="3600" u="sng" dirty="0">
                <a:solidFill>
                  <a:srgbClr val="0070C0"/>
                </a:solidFill>
              </a:rPr>
              <a:t>M</a:t>
            </a:r>
            <a:r>
              <a:rPr lang="en-CH" sz="3600" dirty="0">
                <a:solidFill>
                  <a:srgbClr val="0070C0"/>
                </a:solidFill>
              </a:rPr>
              <a:t>odel-Agnostic </a:t>
            </a:r>
            <a:r>
              <a:rPr lang="en-CH" sz="3600" u="sng" dirty="0">
                <a:solidFill>
                  <a:srgbClr val="0070C0"/>
                </a:solidFill>
              </a:rPr>
              <a:t>E</a:t>
            </a:r>
            <a:r>
              <a:rPr lang="en-CH" sz="3600" dirty="0">
                <a:solidFill>
                  <a:srgbClr val="0070C0"/>
                </a:solidFill>
              </a:rPr>
              <a:t>xplanations</a:t>
            </a:r>
          </a:p>
          <a:p>
            <a:r>
              <a:rPr lang="en-CH" sz="3600" dirty="0">
                <a:solidFill>
                  <a:srgbClr val="0070C0"/>
                </a:solidFill>
              </a:rPr>
              <a:t>Approximates </a:t>
            </a:r>
            <a:r>
              <a:rPr lang="en-CH" sz="3600" u="sng" dirty="0">
                <a:solidFill>
                  <a:srgbClr val="0070C0"/>
                </a:solidFill>
              </a:rPr>
              <a:t>any</a:t>
            </a:r>
            <a:r>
              <a:rPr lang="en-CH" sz="3600" dirty="0">
                <a:solidFill>
                  <a:srgbClr val="0070C0"/>
                </a:solidFill>
              </a:rPr>
              <a:t> ML model by a simple local model</a:t>
            </a:r>
          </a:p>
          <a:p>
            <a:r>
              <a:rPr lang="en-CH" sz="3600" dirty="0">
                <a:solidFill>
                  <a:srgbClr val="0070C0"/>
                </a:solidFill>
              </a:rPr>
              <a:t>Provides control over the complexity of the local model</a:t>
            </a:r>
          </a:p>
          <a:p>
            <a:r>
              <a:rPr lang="en-CH" sz="3600" dirty="0">
                <a:solidFill>
                  <a:srgbClr val="0070C0"/>
                </a:solidFill>
              </a:rPr>
              <a:t>Provides global interpretation of the ML model</a:t>
            </a: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274114" y="1036618"/>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377058" y="3084803"/>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377058" y="3084803"/>
                <a:ext cx="5184304" cy="688394"/>
              </a:xfrm>
              <a:prstGeom prst="rect">
                <a:avLst/>
              </a:prstGeom>
              <a:blipFill>
                <a:blip r:embed="rId3"/>
                <a:stretch>
                  <a:fillRect l="-2200" b="-12500"/>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(Shapley )</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965" t="-2035" r="-724"/>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9E03644-762D-A442-1C41-E2432F74EADA}"/>
              </a:ext>
            </a:extLst>
          </p:cNvPr>
          <p:cNvPicPr>
            <a:picLocks noChangeAspect="1"/>
          </p:cNvPicPr>
          <p:nvPr/>
        </p:nvPicPr>
        <p:blipFill>
          <a:blip r:embed="rId2"/>
          <a:stretch>
            <a:fillRect/>
          </a:stretch>
        </p:blipFill>
        <p:spPr>
          <a:xfrm>
            <a:off x="7064778" y="2758180"/>
            <a:ext cx="3452193" cy="2369807"/>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p:grpSp>
        <p:nvGrpSpPr>
          <p:cNvPr id="24" name="Group 23">
            <a:extLst>
              <a:ext uri="{FF2B5EF4-FFF2-40B4-BE49-F238E27FC236}">
                <a16:creationId xmlns:a16="http://schemas.microsoft.com/office/drawing/2014/main" id="{45478B49-750E-4C51-1AE0-898A7D72A6F9}"/>
              </a:ext>
            </a:extLst>
          </p:cNvPr>
          <p:cNvGrpSpPr/>
          <p:nvPr/>
        </p:nvGrpSpPr>
        <p:grpSpPr>
          <a:xfrm>
            <a:off x="1414211" y="2434740"/>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46334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463348" y="3569477"/>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33962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339628" y="4294754"/>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339628" y="3014962"/>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425228" y="4612407"/>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541165" y="3569477"/>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716653" y="2529694"/>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66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66740" cy="276999"/>
                </a:xfrm>
                <a:prstGeom prst="rect">
                  <a:avLst/>
                </a:prstGeom>
                <a:blipFill>
                  <a:blip r:embed="rId7"/>
                  <a:stretch>
                    <a:fillRect l="-14286" r="-9524"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7692"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177528" y="533716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177528" y="5337163"/>
                <a:ext cx="276101" cy="276999"/>
              </a:xfrm>
              <a:prstGeom prst="rect">
                <a:avLst/>
              </a:prstGeom>
              <a:blipFill>
                <a:blip r:embed="rId12"/>
                <a:stretch>
                  <a:fillRect l="-13636" r="-9091"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332463"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332463" y="5346342"/>
                <a:ext cx="281423" cy="276999"/>
              </a:xfrm>
              <a:prstGeom prst="rect">
                <a:avLst/>
              </a:prstGeom>
              <a:blipFill>
                <a:blip r:embed="rId13"/>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467202"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467202" y="5346342"/>
                <a:ext cx="281423" cy="276999"/>
              </a:xfrm>
              <a:prstGeom prst="rect">
                <a:avLst/>
              </a:prstGeom>
              <a:blipFill>
                <a:blip r:embed="rId14"/>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051973" y="4476009"/>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051973" y="4476009"/>
                <a:ext cx="277768" cy="276999"/>
              </a:xfrm>
              <a:prstGeom prst="rect">
                <a:avLst/>
              </a:prstGeom>
              <a:blipFill>
                <a:blip r:embed="rId15"/>
                <a:stretch>
                  <a:fillRect l="-22727" r="-9091"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061152" y="4187732"/>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061152" y="4187732"/>
                <a:ext cx="283091" cy="276999"/>
              </a:xfrm>
              <a:prstGeom prst="rect">
                <a:avLst/>
              </a:prstGeom>
              <a:blipFill>
                <a:blip r:embed="rId16"/>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061152" y="3427569"/>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061152" y="3427569"/>
                <a:ext cx="283091" cy="276999"/>
              </a:xfrm>
              <a:prstGeom prst="rect">
                <a:avLst/>
              </a:prstGeom>
              <a:blipFill>
                <a:blip r:embed="rId17"/>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081348" y="2896922"/>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081348" y="2896922"/>
                <a:ext cx="273215" cy="276999"/>
              </a:xfrm>
              <a:prstGeom prst="rect">
                <a:avLst/>
              </a:prstGeom>
              <a:blipFill>
                <a:blip r:embed="rId18"/>
                <a:stretch>
                  <a:fillRect l="-17391" r="-8696" b="-21739"/>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375278" y="2434740"/>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175865" y="3374338"/>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03843" y="4603230"/>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07873" y="4558376"/>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880169" y="5082365"/>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06270" y="5379140"/>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4" name="Rectangle 3">
            <a:extLst>
              <a:ext uri="{FF2B5EF4-FFF2-40B4-BE49-F238E27FC236}">
                <a16:creationId xmlns:a16="http://schemas.microsoft.com/office/drawing/2014/main" id="{EB1FF0AE-171B-9898-0F04-F7E35EFEBBFD}"/>
              </a:ext>
            </a:extLst>
          </p:cNvPr>
          <p:cNvSpPr/>
          <p:nvPr/>
        </p:nvSpPr>
        <p:spPr>
          <a:xfrm>
            <a:off x="8531827" y="272641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8C1E52EE-AFB6-2B0E-327A-69EEA28A409B}"/>
              </a:ext>
            </a:extLst>
          </p:cNvPr>
          <p:cNvSpPr/>
          <p:nvPr/>
        </p:nvSpPr>
        <p:spPr>
          <a:xfrm>
            <a:off x="9708674"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A616A49B-8F79-90E0-40E0-DEBB20831C04}"/>
              </a:ext>
            </a:extLst>
          </p:cNvPr>
          <p:cNvSpPr/>
          <p:nvPr/>
        </p:nvSpPr>
        <p:spPr>
          <a:xfrm>
            <a:off x="9409475"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64A0B8EF-3980-1C4C-70DD-921FFD1172E4}"/>
              </a:ext>
            </a:extLst>
          </p:cNvPr>
          <p:cNvSpPr/>
          <p:nvPr/>
        </p:nvSpPr>
        <p:spPr>
          <a:xfrm>
            <a:off x="7534269"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C3C2C9C8-4075-81F0-FB55-9C540E2FB4FB}"/>
              </a:ext>
            </a:extLst>
          </p:cNvPr>
          <p:cNvSpPr/>
          <p:nvPr/>
        </p:nvSpPr>
        <p:spPr>
          <a:xfrm>
            <a:off x="7933429"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380E4401-18CB-B012-46CF-5438B04FCE11}"/>
              </a:ext>
            </a:extLst>
          </p:cNvPr>
          <p:cNvSpPr/>
          <p:nvPr/>
        </p:nvSpPr>
        <p:spPr>
          <a:xfrm>
            <a:off x="8378258" y="421848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B7099027-F081-2701-8BC8-666B837442C4}"/>
              </a:ext>
            </a:extLst>
          </p:cNvPr>
          <p:cNvSpPr/>
          <p:nvPr/>
        </p:nvSpPr>
        <p:spPr>
          <a:xfrm>
            <a:off x="7171429" y="366748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8" grpId="0" animBg="1"/>
      <p:bldP spid="18" grpId="1" animBg="1"/>
      <p:bldP spid="23" grpId="0" animBg="1"/>
      <p:bldP spid="23" grpId="1" animBg="1"/>
      <p:bldP spid="25" grpId="0" animBg="1"/>
      <p:bldP spid="25" grpId="1" animBg="1"/>
      <p:bldP spid="44" grpId="0" animBg="1"/>
      <p:bldP spid="44" grpId="1" animBg="1"/>
      <p:bldP spid="46" grpId="0" animBg="1"/>
      <p:bldP spid="46" grpId="1" animBg="1"/>
      <p:bldP spid="49" grpId="0" animBg="1"/>
      <p:bldP spid="4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42898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58895</TotalTime>
  <Words>2730</Words>
  <Application>Microsoft Macintosh PowerPoint</Application>
  <PresentationFormat>Widescreen</PresentationFormat>
  <Paragraphs>334</Paragraphs>
  <Slides>41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Trees</vt:lpstr>
      <vt:lpstr>Trees</vt:lpstr>
      <vt:lpstr>Tree hyperparameters</vt:lpstr>
      <vt:lpstr>Bias and Variance</vt:lpstr>
      <vt:lpstr>Bias and Variance</vt:lpstr>
      <vt:lpstr>Bagging and Boosting</vt:lpstr>
      <vt:lpstr>Bagging</vt:lpstr>
      <vt:lpstr>Boosting</vt:lpstr>
      <vt:lpstr>XGBoost: a scalable and flexible gradient boosting system </vt:lpstr>
      <vt:lpstr>XGBoost</vt:lpstr>
      <vt:lpstr>XGBoost</vt:lpstr>
      <vt:lpstr>XGBoost - square loss</vt:lpstr>
      <vt:lpstr>XGBoost - negative log likelyhood </vt:lpstr>
      <vt:lpstr>XGBoost</vt:lpstr>
      <vt:lpstr>XGBoost</vt:lpstr>
      <vt:lpstr>XGBoost</vt:lpstr>
      <vt:lpstr>XGBoost</vt:lpstr>
      <vt:lpstr>XGBoost – Approximate algo and missing values</vt:lpstr>
      <vt:lpstr>XGBoost Hyperparameters</vt:lpstr>
      <vt:lpstr>XGBoost +/-</vt:lpstr>
      <vt:lpstr>Hyperparameter optimization</vt:lpstr>
      <vt:lpstr>Hyperparameter optimization and CV</vt:lpstr>
      <vt:lpstr>Hyperopt</vt:lpstr>
      <vt:lpstr>Hyperopt’s model-based algorithm</vt:lpstr>
      <vt:lpstr>Hyperopt’s TPE algorithm</vt:lpstr>
      <vt:lpstr>Nested Cross-Validation (CV)</vt:lpstr>
      <vt:lpstr>Interpretable Machine Learning (IML)</vt:lpstr>
      <vt:lpstr>Interpretable Machine Learning (IML)</vt:lpstr>
      <vt:lpstr>Interpretable Machine Learning (IML)</vt:lpstr>
      <vt:lpstr>IML Guidelines</vt:lpstr>
      <vt:lpstr>IML</vt:lpstr>
      <vt:lpstr>LIME</vt:lpstr>
      <vt:lpstr>LIME: local interpretation</vt:lpstr>
      <vt:lpstr>Shapley Values</vt:lpstr>
      <vt:lpstr>Shapley Values</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82</cp:revision>
  <dcterms:created xsi:type="dcterms:W3CDTF">2024-07-02T07:56:07Z</dcterms:created>
  <dcterms:modified xsi:type="dcterms:W3CDTF">2024-10-14T05:40:23Z</dcterms:modified>
</cp:coreProperties>
</file>